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01" r:id="rId3"/>
    <p:sldId id="262" r:id="rId4"/>
    <p:sldId id="333" r:id="rId5"/>
    <p:sldId id="307" r:id="rId6"/>
    <p:sldId id="303" r:id="rId7"/>
    <p:sldId id="308" r:id="rId8"/>
    <p:sldId id="309" r:id="rId9"/>
    <p:sldId id="311" r:id="rId10"/>
    <p:sldId id="310" r:id="rId11"/>
    <p:sldId id="313" r:id="rId12"/>
    <p:sldId id="330" r:id="rId13"/>
    <p:sldId id="315" r:id="rId14"/>
    <p:sldId id="332" r:id="rId15"/>
    <p:sldId id="317" r:id="rId16"/>
    <p:sldId id="316" r:id="rId17"/>
    <p:sldId id="318" r:id="rId18"/>
    <p:sldId id="320" r:id="rId19"/>
    <p:sldId id="338" r:id="rId20"/>
    <p:sldId id="336" r:id="rId21"/>
    <p:sldId id="319" r:id="rId22"/>
    <p:sldId id="322" r:id="rId23"/>
    <p:sldId id="323" r:id="rId24"/>
    <p:sldId id="321" r:id="rId25"/>
    <p:sldId id="325" r:id="rId26"/>
    <p:sldId id="324" r:id="rId27"/>
    <p:sldId id="302" r:id="rId28"/>
    <p:sldId id="328" r:id="rId29"/>
    <p:sldId id="327" r:id="rId30"/>
    <p:sldId id="331"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2" d="100"/>
          <a:sy n="62" d="100"/>
        </p:scale>
        <p:origin x="-2624" y="-1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BD9E09-ED35-0D42-AA22-1E126BA41166}" type="datetimeFigureOut">
              <a:rPr lang="en-US" smtClean="0"/>
              <a:t>9/4/17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B4328-5D43-D644-A100-6636F97200BA}" type="slidenum">
              <a:rPr lang="en-US" smtClean="0"/>
              <a:t>‹#›</a:t>
            </a:fld>
            <a:endParaRPr lang="en-US"/>
          </a:p>
        </p:txBody>
      </p:sp>
    </p:spTree>
    <p:extLst>
      <p:ext uri="{BB962C8B-B14F-4D97-AF65-F5344CB8AC3E}">
        <p14:creationId xmlns:p14="http://schemas.microsoft.com/office/powerpoint/2010/main" val="1877304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BD9E09-ED35-0D42-AA22-1E126BA41166}" type="datetimeFigureOut">
              <a:rPr lang="en-US" smtClean="0"/>
              <a:t>9/4/17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B4328-5D43-D644-A100-6636F97200BA}" type="slidenum">
              <a:rPr lang="en-US" smtClean="0"/>
              <a:t>‹#›</a:t>
            </a:fld>
            <a:endParaRPr lang="en-US"/>
          </a:p>
        </p:txBody>
      </p:sp>
    </p:spTree>
    <p:extLst>
      <p:ext uri="{BB962C8B-B14F-4D97-AF65-F5344CB8AC3E}">
        <p14:creationId xmlns:p14="http://schemas.microsoft.com/office/powerpoint/2010/main" val="3578698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BD9E09-ED35-0D42-AA22-1E126BA41166}" type="datetimeFigureOut">
              <a:rPr lang="en-US" smtClean="0"/>
              <a:t>9/4/17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B4328-5D43-D644-A100-6636F97200BA}" type="slidenum">
              <a:rPr lang="en-US" smtClean="0"/>
              <a:t>‹#›</a:t>
            </a:fld>
            <a:endParaRPr lang="en-US"/>
          </a:p>
        </p:txBody>
      </p:sp>
    </p:spTree>
    <p:extLst>
      <p:ext uri="{BB962C8B-B14F-4D97-AF65-F5344CB8AC3E}">
        <p14:creationId xmlns:p14="http://schemas.microsoft.com/office/powerpoint/2010/main" val="373794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BD9E09-ED35-0D42-AA22-1E126BA41166}" type="datetimeFigureOut">
              <a:rPr lang="en-US" smtClean="0"/>
              <a:t>9/4/17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B4328-5D43-D644-A100-6636F97200BA}" type="slidenum">
              <a:rPr lang="en-US" smtClean="0"/>
              <a:t>‹#›</a:t>
            </a:fld>
            <a:endParaRPr lang="en-US"/>
          </a:p>
        </p:txBody>
      </p:sp>
    </p:spTree>
    <p:extLst>
      <p:ext uri="{BB962C8B-B14F-4D97-AF65-F5344CB8AC3E}">
        <p14:creationId xmlns:p14="http://schemas.microsoft.com/office/powerpoint/2010/main" val="3036311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BD9E09-ED35-0D42-AA22-1E126BA41166}" type="datetimeFigureOut">
              <a:rPr lang="en-US" smtClean="0"/>
              <a:t>9/4/17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B4328-5D43-D644-A100-6636F97200BA}" type="slidenum">
              <a:rPr lang="en-US" smtClean="0"/>
              <a:t>‹#›</a:t>
            </a:fld>
            <a:endParaRPr lang="en-US"/>
          </a:p>
        </p:txBody>
      </p:sp>
    </p:spTree>
    <p:extLst>
      <p:ext uri="{BB962C8B-B14F-4D97-AF65-F5344CB8AC3E}">
        <p14:creationId xmlns:p14="http://schemas.microsoft.com/office/powerpoint/2010/main" val="2406896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BD9E09-ED35-0D42-AA22-1E126BA41166}" type="datetimeFigureOut">
              <a:rPr lang="en-US" smtClean="0"/>
              <a:t>9/4/17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4B4328-5D43-D644-A100-6636F97200BA}" type="slidenum">
              <a:rPr lang="en-US" smtClean="0"/>
              <a:t>‹#›</a:t>
            </a:fld>
            <a:endParaRPr lang="en-US"/>
          </a:p>
        </p:txBody>
      </p:sp>
    </p:spTree>
    <p:extLst>
      <p:ext uri="{BB962C8B-B14F-4D97-AF65-F5344CB8AC3E}">
        <p14:creationId xmlns:p14="http://schemas.microsoft.com/office/powerpoint/2010/main" val="1418454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BD9E09-ED35-0D42-AA22-1E126BA41166}" type="datetimeFigureOut">
              <a:rPr lang="en-US" smtClean="0"/>
              <a:t>9/4/17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4B4328-5D43-D644-A100-6636F97200BA}" type="slidenum">
              <a:rPr lang="en-US" smtClean="0"/>
              <a:t>‹#›</a:t>
            </a:fld>
            <a:endParaRPr lang="en-US"/>
          </a:p>
        </p:txBody>
      </p:sp>
    </p:spTree>
    <p:extLst>
      <p:ext uri="{BB962C8B-B14F-4D97-AF65-F5344CB8AC3E}">
        <p14:creationId xmlns:p14="http://schemas.microsoft.com/office/powerpoint/2010/main" val="2673606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BD9E09-ED35-0D42-AA22-1E126BA41166}" type="datetimeFigureOut">
              <a:rPr lang="en-US" smtClean="0"/>
              <a:t>9/4/17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4B4328-5D43-D644-A100-6636F97200BA}" type="slidenum">
              <a:rPr lang="en-US" smtClean="0"/>
              <a:t>‹#›</a:t>
            </a:fld>
            <a:endParaRPr lang="en-US"/>
          </a:p>
        </p:txBody>
      </p:sp>
    </p:spTree>
    <p:extLst>
      <p:ext uri="{BB962C8B-B14F-4D97-AF65-F5344CB8AC3E}">
        <p14:creationId xmlns:p14="http://schemas.microsoft.com/office/powerpoint/2010/main" val="320960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D9E09-ED35-0D42-AA22-1E126BA41166}" type="datetimeFigureOut">
              <a:rPr lang="en-US" smtClean="0"/>
              <a:t>9/4/17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4B4328-5D43-D644-A100-6636F97200BA}" type="slidenum">
              <a:rPr lang="en-US" smtClean="0"/>
              <a:t>‹#›</a:t>
            </a:fld>
            <a:endParaRPr lang="en-US"/>
          </a:p>
        </p:txBody>
      </p:sp>
    </p:spTree>
    <p:extLst>
      <p:ext uri="{BB962C8B-B14F-4D97-AF65-F5344CB8AC3E}">
        <p14:creationId xmlns:p14="http://schemas.microsoft.com/office/powerpoint/2010/main" val="111028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BD9E09-ED35-0D42-AA22-1E126BA41166}" type="datetimeFigureOut">
              <a:rPr lang="en-US" smtClean="0"/>
              <a:t>9/4/17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4B4328-5D43-D644-A100-6636F97200BA}" type="slidenum">
              <a:rPr lang="en-US" smtClean="0"/>
              <a:t>‹#›</a:t>
            </a:fld>
            <a:endParaRPr lang="en-US"/>
          </a:p>
        </p:txBody>
      </p:sp>
    </p:spTree>
    <p:extLst>
      <p:ext uri="{BB962C8B-B14F-4D97-AF65-F5344CB8AC3E}">
        <p14:creationId xmlns:p14="http://schemas.microsoft.com/office/powerpoint/2010/main" val="2853563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BD9E09-ED35-0D42-AA22-1E126BA41166}" type="datetimeFigureOut">
              <a:rPr lang="en-US" smtClean="0"/>
              <a:t>9/4/17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4B4328-5D43-D644-A100-6636F97200BA}" type="slidenum">
              <a:rPr lang="en-US" smtClean="0"/>
              <a:t>‹#›</a:t>
            </a:fld>
            <a:endParaRPr lang="en-US"/>
          </a:p>
        </p:txBody>
      </p:sp>
    </p:spTree>
    <p:extLst>
      <p:ext uri="{BB962C8B-B14F-4D97-AF65-F5344CB8AC3E}">
        <p14:creationId xmlns:p14="http://schemas.microsoft.com/office/powerpoint/2010/main" val="3183118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D9E09-ED35-0D42-AA22-1E126BA41166}" type="datetimeFigureOut">
              <a:rPr lang="en-US" smtClean="0"/>
              <a:t>9/4/17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4B4328-5D43-D644-A100-6636F97200BA}" type="slidenum">
              <a:rPr lang="en-US" smtClean="0"/>
              <a:t>‹#›</a:t>
            </a:fld>
            <a:endParaRPr lang="en-US"/>
          </a:p>
        </p:txBody>
      </p:sp>
    </p:spTree>
    <p:extLst>
      <p:ext uri="{BB962C8B-B14F-4D97-AF65-F5344CB8AC3E}">
        <p14:creationId xmlns:p14="http://schemas.microsoft.com/office/powerpoint/2010/main" val="425664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_TIT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4000"/>
            <a:ext cx="9144000" cy="7112000"/>
          </a:xfrm>
          <a:prstGeom prst="rect">
            <a:avLst/>
          </a:prstGeom>
        </p:spPr>
      </p:pic>
    </p:spTree>
    <p:extLst>
      <p:ext uri="{BB962C8B-B14F-4D97-AF65-F5344CB8AC3E}">
        <p14:creationId xmlns:p14="http://schemas.microsoft.com/office/powerpoint/2010/main" val="42071650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 name="Title 1"/>
          <p:cNvSpPr>
            <a:spLocks noGrp="1"/>
          </p:cNvSpPr>
          <p:nvPr>
            <p:ph type="title"/>
          </p:nvPr>
        </p:nvSpPr>
        <p:spPr>
          <a:xfrm>
            <a:off x="622300" y="622300"/>
            <a:ext cx="7886700" cy="1023938"/>
          </a:xfrm>
        </p:spPr>
        <p:txBody>
          <a:bodyPr>
            <a:normAutofit/>
          </a:bodyPr>
          <a:lstStyle/>
          <a:p>
            <a:r>
              <a:rPr lang="en-US" sz="3200" b="1" u="sng" dirty="0" smtClean="0">
                <a:latin typeface="Times New Roman"/>
                <a:cs typeface="Times New Roman"/>
              </a:rPr>
              <a:t>Impact on Christians</a:t>
            </a:r>
            <a:endParaRPr lang="en-US" sz="3200" b="1" u="sng" dirty="0">
              <a:latin typeface="Times New Roman"/>
              <a:cs typeface="Times New Roman"/>
            </a:endParaRPr>
          </a:p>
        </p:txBody>
      </p:sp>
      <p:sp>
        <p:nvSpPr>
          <p:cNvPr id="4" name="Content Placeholder 2"/>
          <p:cNvSpPr>
            <a:spLocks noGrp="1"/>
          </p:cNvSpPr>
          <p:nvPr>
            <p:ph idx="1"/>
          </p:nvPr>
        </p:nvSpPr>
        <p:spPr>
          <a:xfrm>
            <a:off x="723900" y="1841499"/>
            <a:ext cx="7696200" cy="4089401"/>
          </a:xfrm>
        </p:spPr>
        <p:txBody>
          <a:bodyPr>
            <a:normAutofit/>
          </a:bodyPr>
          <a:lstStyle/>
          <a:p>
            <a:pPr marL="0" indent="0">
              <a:buNone/>
            </a:pPr>
            <a:r>
              <a:rPr lang="en-US" sz="2400" dirty="0"/>
              <a:t>And has now influenced even Christians thinking:</a:t>
            </a:r>
          </a:p>
          <a:p>
            <a:endParaRPr lang="en-US" sz="2400" dirty="0"/>
          </a:p>
          <a:p>
            <a:pPr lvl="0"/>
            <a:r>
              <a:rPr lang="en-US" sz="2400" dirty="0"/>
              <a:t>Extols Youth</a:t>
            </a:r>
          </a:p>
          <a:p>
            <a:pPr lvl="0"/>
            <a:r>
              <a:rPr lang="en-US" sz="2400" dirty="0"/>
              <a:t>Community improvement through politics; civil authority</a:t>
            </a:r>
          </a:p>
          <a:p>
            <a:pPr lvl="0"/>
            <a:r>
              <a:rPr lang="en-US" sz="2400" dirty="0"/>
              <a:t>Success based on materialism</a:t>
            </a:r>
          </a:p>
          <a:p>
            <a:pPr lvl="0"/>
            <a:r>
              <a:rPr lang="en-US" sz="2400" dirty="0"/>
              <a:t>Gender roles</a:t>
            </a:r>
          </a:p>
          <a:p>
            <a:pPr lvl="0"/>
            <a:r>
              <a:rPr lang="en-US" sz="2400" dirty="0"/>
              <a:t>Counseling (instead of scripture</a:t>
            </a:r>
            <a:r>
              <a:rPr lang="en-US" sz="2400" dirty="0" smtClean="0"/>
              <a:t>)</a:t>
            </a:r>
            <a:endParaRPr lang="en-US" sz="2400" dirty="0"/>
          </a:p>
        </p:txBody>
      </p:sp>
    </p:spTree>
    <p:extLst>
      <p:ext uri="{BB962C8B-B14F-4D97-AF65-F5344CB8AC3E}">
        <p14:creationId xmlns:p14="http://schemas.microsoft.com/office/powerpoint/2010/main" val="70229136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 name="Title 1"/>
          <p:cNvSpPr>
            <a:spLocks noGrp="1"/>
          </p:cNvSpPr>
          <p:nvPr>
            <p:ph type="title"/>
          </p:nvPr>
        </p:nvSpPr>
        <p:spPr>
          <a:xfrm>
            <a:off x="622300" y="622300"/>
            <a:ext cx="7886700" cy="1023938"/>
          </a:xfrm>
        </p:spPr>
        <p:txBody>
          <a:bodyPr>
            <a:normAutofit/>
          </a:bodyPr>
          <a:lstStyle/>
          <a:p>
            <a:r>
              <a:rPr lang="en-US" sz="3200" b="1" u="sng" dirty="0" smtClean="0">
                <a:latin typeface="Times New Roman"/>
                <a:cs typeface="Times New Roman"/>
              </a:rPr>
              <a:t>Humanism Affects Your Thinking!</a:t>
            </a:r>
            <a:endParaRPr lang="en-US" sz="3200" b="1" u="sng" dirty="0">
              <a:latin typeface="Times New Roman"/>
              <a:cs typeface="Times New Roman"/>
            </a:endParaRPr>
          </a:p>
        </p:txBody>
      </p:sp>
      <p:sp>
        <p:nvSpPr>
          <p:cNvPr id="4" name="Content Placeholder 2"/>
          <p:cNvSpPr>
            <a:spLocks noGrp="1"/>
          </p:cNvSpPr>
          <p:nvPr>
            <p:ph idx="1"/>
          </p:nvPr>
        </p:nvSpPr>
        <p:spPr>
          <a:xfrm>
            <a:off x="723900" y="1841499"/>
            <a:ext cx="7696200" cy="4089401"/>
          </a:xfrm>
        </p:spPr>
        <p:txBody>
          <a:bodyPr>
            <a:normAutofit/>
          </a:bodyPr>
          <a:lstStyle/>
          <a:p>
            <a:r>
              <a:rPr lang="en-US" sz="2400" dirty="0"/>
              <a:t>Because culture </a:t>
            </a:r>
            <a:r>
              <a:rPr lang="en-US" sz="2400" dirty="0" smtClean="0"/>
              <a:t>is </a:t>
            </a:r>
            <a:r>
              <a:rPr lang="en-US" sz="2400" dirty="0"/>
              <a:t>so influential on </a:t>
            </a:r>
            <a:r>
              <a:rPr lang="en-US" sz="2400" dirty="0" smtClean="0"/>
              <a:t>people, </a:t>
            </a:r>
            <a:r>
              <a:rPr lang="en-US" sz="2400" dirty="0"/>
              <a:t>Christians h</a:t>
            </a:r>
            <a:r>
              <a:rPr lang="en-US" sz="2400" dirty="0" smtClean="0"/>
              <a:t>ave been influenced </a:t>
            </a:r>
            <a:r>
              <a:rPr lang="en-US" sz="2400" dirty="0"/>
              <a:t>by the culture  and </a:t>
            </a:r>
            <a:r>
              <a:rPr lang="en-US" sz="2400" u="sng" dirty="0"/>
              <a:t>incorporate unknowingly secular humanists </a:t>
            </a:r>
            <a:r>
              <a:rPr lang="en-US" sz="2400" u="sng" dirty="0" smtClean="0"/>
              <a:t>ideas</a:t>
            </a:r>
            <a:r>
              <a:rPr lang="en-US" sz="2400" dirty="0"/>
              <a:t> </a:t>
            </a:r>
            <a:r>
              <a:rPr lang="en-US" sz="2400" dirty="0" smtClean="0"/>
              <a:t>into our thinking</a:t>
            </a:r>
            <a:endParaRPr lang="en-US" sz="2400" dirty="0"/>
          </a:p>
          <a:p>
            <a:r>
              <a:rPr lang="en-US" sz="2400" dirty="0" smtClean="0">
                <a:cs typeface="Times New Roman"/>
              </a:rPr>
              <a:t>The Pages that follow review some of the core concepts of Humanism, the cultures interpretation AND how Christians have some times changed in response</a:t>
            </a:r>
          </a:p>
          <a:p>
            <a:endParaRPr lang="en-US" sz="2400" dirty="0">
              <a:cs typeface="Times New Roman"/>
            </a:endParaRPr>
          </a:p>
          <a:p>
            <a:pPr marL="0" indent="0" algn="ctr">
              <a:buNone/>
            </a:pPr>
            <a:r>
              <a:rPr lang="en-US" sz="4000" dirty="0" smtClean="0">
                <a:cs typeface="Times New Roman"/>
              </a:rPr>
              <a:t>See if any fit you!</a:t>
            </a:r>
            <a:endParaRPr lang="en-US" sz="4000" dirty="0">
              <a:cs typeface="Times New Roman"/>
            </a:endParaRPr>
          </a:p>
        </p:txBody>
      </p:sp>
    </p:spTree>
    <p:extLst>
      <p:ext uri="{BB962C8B-B14F-4D97-AF65-F5344CB8AC3E}">
        <p14:creationId xmlns:p14="http://schemas.microsoft.com/office/powerpoint/2010/main" val="70229136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 name="Content Placeholder 2"/>
          <p:cNvSpPr>
            <a:spLocks noGrp="1"/>
          </p:cNvSpPr>
          <p:nvPr>
            <p:ph idx="1"/>
          </p:nvPr>
        </p:nvSpPr>
        <p:spPr>
          <a:xfrm>
            <a:off x="723900" y="676067"/>
            <a:ext cx="7696200" cy="5941211"/>
          </a:xfrm>
        </p:spPr>
        <p:txBody>
          <a:bodyPr>
            <a:normAutofit/>
          </a:bodyPr>
          <a:lstStyle/>
          <a:p>
            <a:pPr marL="0" lvl="0" indent="0">
              <a:buNone/>
            </a:pPr>
            <a:r>
              <a:rPr lang="en-US" sz="2400" b="1" dirty="0" smtClean="0"/>
              <a:t>“</a:t>
            </a:r>
            <a:r>
              <a:rPr lang="en-US" sz="2400" b="1" i="1" dirty="0" smtClean="0"/>
              <a:t>Traditional </a:t>
            </a:r>
            <a:r>
              <a:rPr lang="en-US" sz="2400" b="1" i="1" dirty="0"/>
              <a:t>moral codes...fail to meet the </a:t>
            </a:r>
            <a:r>
              <a:rPr lang="en-US" sz="2400" b="1" i="1" dirty="0" smtClean="0"/>
              <a:t>pressing     needs </a:t>
            </a:r>
            <a:r>
              <a:rPr lang="en-US" sz="2400" b="1" i="1" dirty="0"/>
              <a:t>of today and tomorrow</a:t>
            </a:r>
            <a:r>
              <a:rPr lang="en-US" sz="2400" b="1" dirty="0" smtClean="0"/>
              <a:t>” - “</a:t>
            </a:r>
            <a:r>
              <a:rPr lang="en-US" sz="2400" b="1" i="1" dirty="0"/>
              <a:t>We urge that </a:t>
            </a:r>
            <a:r>
              <a:rPr lang="en-US" sz="2400" b="1" i="1" dirty="0" smtClean="0"/>
              <a:t>     parochial </a:t>
            </a:r>
            <a:r>
              <a:rPr lang="en-US" sz="2400" b="1" i="1" dirty="0"/>
              <a:t>loyalties and inflexible moral and religious ideologies be transcended</a:t>
            </a:r>
            <a:r>
              <a:rPr lang="en-US" sz="2400" b="1" dirty="0"/>
              <a:t>.” </a:t>
            </a:r>
            <a:endParaRPr lang="en-US" sz="2400" b="1" dirty="0" smtClean="0"/>
          </a:p>
          <a:p>
            <a:pPr marL="400050" lvl="1" indent="0">
              <a:buNone/>
            </a:pPr>
            <a:r>
              <a:rPr lang="en-US" sz="2200" b="1" dirty="0"/>
              <a:t>T</a:t>
            </a:r>
            <a:r>
              <a:rPr lang="en-US" sz="2200" b="1" dirty="0" smtClean="0"/>
              <a:t>he </a:t>
            </a:r>
            <a:r>
              <a:rPr lang="en-US" sz="2200" b="1" dirty="0"/>
              <a:t>Bible is outdated and does not address the problems faced by people in the 21st century</a:t>
            </a:r>
            <a:r>
              <a:rPr lang="en-US" sz="2200" b="1" dirty="0" smtClean="0"/>
              <a:t>.</a:t>
            </a:r>
          </a:p>
          <a:p>
            <a:pPr marL="400050" lvl="1" indent="0">
              <a:buNone/>
            </a:pPr>
            <a:r>
              <a:rPr lang="en-US" sz="2200" b="1" u="sng" dirty="0" smtClean="0"/>
              <a:t>Christian response has been a relaxation of horror toward sin, or worse yet, redefining sin!</a:t>
            </a:r>
            <a:endParaRPr lang="en-US" sz="2200" u="sng" dirty="0"/>
          </a:p>
          <a:p>
            <a:pPr marL="0" lvl="0" indent="0">
              <a:buNone/>
            </a:pPr>
            <a:r>
              <a:rPr lang="en-US" sz="2400" b="1" dirty="0"/>
              <a:t>“</a:t>
            </a:r>
            <a:r>
              <a:rPr lang="en-US" sz="2400" b="1" i="1" dirty="0"/>
              <a:t>Ethics is autonomous and situational</a:t>
            </a:r>
            <a:r>
              <a:rPr lang="en-US" sz="2400" b="1" dirty="0" smtClean="0"/>
              <a:t>” </a:t>
            </a:r>
          </a:p>
          <a:p>
            <a:pPr marL="400050" lvl="1" indent="0">
              <a:buNone/>
            </a:pPr>
            <a:r>
              <a:rPr lang="en-US" sz="2200" b="1" dirty="0"/>
              <a:t>W</a:t>
            </a:r>
            <a:r>
              <a:rPr lang="en-US" sz="2200" b="1" dirty="0" smtClean="0"/>
              <a:t>hat </a:t>
            </a:r>
            <a:r>
              <a:rPr lang="en-US" sz="2200" b="1" dirty="0"/>
              <a:t>is right and wrong depends on the situation.  There are no absolute rights and wrongs</a:t>
            </a:r>
            <a:r>
              <a:rPr lang="en-US" sz="2200" b="1" dirty="0" smtClean="0"/>
              <a:t>.</a:t>
            </a:r>
            <a:endParaRPr lang="en-US" sz="2200" b="1" dirty="0"/>
          </a:p>
          <a:p>
            <a:pPr marL="400050" lvl="1" indent="0">
              <a:buNone/>
            </a:pPr>
            <a:r>
              <a:rPr lang="en-US" sz="2200" b="1" u="sng" dirty="0" smtClean="0"/>
              <a:t>Christian response has been a “go along to get along” approach to conflict/challenges in life, which is a humanist mind set </a:t>
            </a:r>
            <a:r>
              <a:rPr lang="en-US" sz="2200" b="1" u="sng" dirty="0" smtClean="0"/>
              <a:t>of </a:t>
            </a:r>
            <a:r>
              <a:rPr lang="en-US" sz="2200" b="1" u="sng" dirty="0" smtClean="0"/>
              <a:t>“truth is what is best for me!</a:t>
            </a:r>
            <a:endParaRPr lang="en-US" sz="2200" u="sng" dirty="0"/>
          </a:p>
        </p:txBody>
      </p:sp>
    </p:spTree>
    <p:extLst>
      <p:ext uri="{BB962C8B-B14F-4D97-AF65-F5344CB8AC3E}">
        <p14:creationId xmlns:p14="http://schemas.microsoft.com/office/powerpoint/2010/main" val="70229136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 name="Content Placeholder 2"/>
          <p:cNvSpPr>
            <a:spLocks noGrp="1"/>
          </p:cNvSpPr>
          <p:nvPr>
            <p:ph idx="1"/>
          </p:nvPr>
        </p:nvSpPr>
        <p:spPr>
          <a:xfrm>
            <a:off x="723900" y="921912"/>
            <a:ext cx="7696200" cy="5306115"/>
          </a:xfrm>
        </p:spPr>
        <p:txBody>
          <a:bodyPr>
            <a:normAutofit lnSpcReduction="10000"/>
          </a:bodyPr>
          <a:lstStyle/>
          <a:p>
            <a:pPr marL="0" lvl="0" indent="0">
              <a:buNone/>
            </a:pPr>
            <a:r>
              <a:rPr lang="en-US" sz="2400" b="1" i="1" dirty="0" smtClean="0"/>
              <a:t>“</a:t>
            </a:r>
            <a:r>
              <a:rPr lang="en-US" sz="2400" b="1" i="1" dirty="0"/>
              <a:t>In the area of sexuality, we believe that intolerant attitudes, often cultivated by orthodox religions and puritanical cultures, unduly repress sexual conduct... </a:t>
            </a:r>
            <a:r>
              <a:rPr lang="en-US" sz="2400" b="1" i="1" dirty="0" smtClean="0"/>
              <a:t>we </a:t>
            </a:r>
            <a:r>
              <a:rPr lang="en-US" sz="2400" b="1" i="1" dirty="0"/>
              <a:t>do not ... wish to prohibit, by law or social sanction, sexual behavior between consenting adults. The many varieties of sexual exploration should not in themselves be considered "evil."</a:t>
            </a:r>
            <a:r>
              <a:rPr lang="en-US" sz="2400" i="1" dirty="0"/>
              <a:t> ...</a:t>
            </a:r>
            <a:r>
              <a:rPr lang="en-US" sz="2400" b="1" i="1" dirty="0"/>
              <a:t> individuals should be permitted to express their sexual proclivities and pursue their lifestyles as they desire</a:t>
            </a:r>
            <a:r>
              <a:rPr lang="en-US" sz="2400" b="1" i="1" dirty="0" smtClean="0"/>
              <a:t>.</a:t>
            </a:r>
            <a:r>
              <a:rPr lang="en-US" sz="2400" b="1" dirty="0" smtClean="0"/>
              <a:t> </a:t>
            </a:r>
          </a:p>
          <a:p>
            <a:pPr marL="457200" lvl="1" indent="0">
              <a:buNone/>
            </a:pPr>
            <a:r>
              <a:rPr lang="en-US" sz="2200" b="1" dirty="0" smtClean="0"/>
              <a:t>It </a:t>
            </a:r>
            <a:r>
              <a:rPr lang="en-US" sz="2200" b="1" dirty="0"/>
              <a:t>is not immoral and laws should not prevent consenting adults from engaging in any type of sexual activity they choose.  </a:t>
            </a:r>
            <a:endParaRPr lang="en-US" sz="2200" b="1" dirty="0" smtClean="0"/>
          </a:p>
          <a:p>
            <a:pPr marL="457200" lvl="1" indent="0">
              <a:buNone/>
            </a:pPr>
            <a:r>
              <a:rPr lang="en-US" sz="2200" b="1" u="sng" dirty="0" smtClean="0"/>
              <a:t>Christians response is to now consider living together “as normal”.  Our Grandparents had the same reaction to Fornication and Homosexuality as all do today toward Pedophilia (which will be the next to fall)</a:t>
            </a:r>
          </a:p>
          <a:p>
            <a:pPr lvl="1"/>
            <a:endParaRPr lang="en-US" sz="2000" dirty="0"/>
          </a:p>
        </p:txBody>
      </p:sp>
    </p:spTree>
    <p:extLst>
      <p:ext uri="{BB962C8B-B14F-4D97-AF65-F5344CB8AC3E}">
        <p14:creationId xmlns:p14="http://schemas.microsoft.com/office/powerpoint/2010/main" val="70229136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 name="Content Placeholder 2"/>
          <p:cNvSpPr>
            <a:spLocks noGrp="1"/>
          </p:cNvSpPr>
          <p:nvPr>
            <p:ph idx="1"/>
          </p:nvPr>
        </p:nvSpPr>
        <p:spPr>
          <a:xfrm>
            <a:off x="723900" y="614608"/>
            <a:ext cx="7696200" cy="5551958"/>
          </a:xfrm>
        </p:spPr>
        <p:txBody>
          <a:bodyPr>
            <a:normAutofit/>
          </a:bodyPr>
          <a:lstStyle/>
          <a:p>
            <a:pPr marL="0" lvl="0" indent="0">
              <a:buNone/>
            </a:pPr>
            <a:r>
              <a:rPr lang="en-US" sz="2400" b="1" dirty="0" smtClean="0"/>
              <a:t> </a:t>
            </a:r>
            <a:r>
              <a:rPr lang="en-US" sz="2400" b="1" i="1" dirty="0" smtClean="0"/>
              <a:t>“</a:t>
            </a:r>
            <a:r>
              <a:rPr lang="en-US" sz="2400" b="1" i="1" dirty="0"/>
              <a:t>To enhance freedom and dignity </a:t>
            </a:r>
            <a:r>
              <a:rPr lang="en-US" sz="2400" b="1" i="1" dirty="0" smtClean="0"/>
              <a:t>of the </a:t>
            </a:r>
            <a:r>
              <a:rPr lang="en-US" sz="2400" b="1" i="1" dirty="0"/>
              <a:t>individual.</a:t>
            </a:r>
            <a:r>
              <a:rPr lang="en-US" sz="2400" b="1" i="1" dirty="0" smtClean="0"/>
              <a:t>.</a:t>
            </a:r>
          </a:p>
          <a:p>
            <a:pPr marL="0" lvl="0" indent="0">
              <a:buNone/>
            </a:pPr>
            <a:r>
              <a:rPr lang="en-US" sz="2400" i="1" dirty="0" smtClean="0"/>
              <a:t> </a:t>
            </a:r>
            <a:r>
              <a:rPr lang="mr-IN" sz="2400" b="1" i="1" dirty="0" smtClean="0"/>
              <a:t>…</a:t>
            </a:r>
            <a:r>
              <a:rPr lang="en-US" sz="2400" b="1" i="1" dirty="0" smtClean="0"/>
              <a:t> include </a:t>
            </a:r>
            <a:r>
              <a:rPr lang="en-US" sz="2400" b="1" i="1" dirty="0"/>
              <a:t>a recognition of an individual's right </a:t>
            </a:r>
            <a:endParaRPr lang="en-US" sz="2400" b="1" i="1" dirty="0" smtClean="0"/>
          </a:p>
          <a:p>
            <a:pPr marL="0" lvl="0" indent="0">
              <a:buNone/>
            </a:pPr>
            <a:r>
              <a:rPr lang="en-US" sz="2400" b="1" i="1" dirty="0" smtClean="0"/>
              <a:t>to </a:t>
            </a:r>
            <a:r>
              <a:rPr lang="en-US" sz="2400" b="1" i="1" dirty="0"/>
              <a:t>die with dignity, euthanasia, and the right to </a:t>
            </a:r>
            <a:r>
              <a:rPr lang="en-US" sz="2400" b="1" i="1" dirty="0" smtClean="0"/>
              <a:t>suicide</a:t>
            </a:r>
            <a:r>
              <a:rPr lang="en-US" sz="2400" b="1" dirty="0" smtClean="0"/>
              <a:t>.  </a:t>
            </a:r>
          </a:p>
          <a:p>
            <a:pPr marL="457200" lvl="1" indent="0">
              <a:buNone/>
            </a:pPr>
            <a:r>
              <a:rPr lang="en-US" sz="2200" b="1" dirty="0" smtClean="0"/>
              <a:t>It </a:t>
            </a:r>
            <a:r>
              <a:rPr lang="en-US" sz="2200" b="1" dirty="0"/>
              <a:t>is moral and should be legal for people to end their own lives when they have terminal illnesses or become incapacitated to a degree that they judge their life to be no longer worth living</a:t>
            </a:r>
            <a:r>
              <a:rPr lang="en-US" sz="2200" b="1" dirty="0" smtClean="0"/>
              <a:t>.</a:t>
            </a:r>
          </a:p>
          <a:p>
            <a:pPr marL="457200" lvl="1" indent="0">
              <a:buNone/>
            </a:pPr>
            <a:r>
              <a:rPr lang="en-US" sz="2200" b="1" u="sng" dirty="0" smtClean="0"/>
              <a:t>Christians response is to question the value of suffering or why God allows it</a:t>
            </a:r>
            <a:endParaRPr lang="en-US" sz="2200" u="sng" dirty="0"/>
          </a:p>
          <a:p>
            <a:pPr marL="0" lvl="0" indent="0">
              <a:buNone/>
            </a:pPr>
            <a:r>
              <a:rPr lang="en-US" sz="2400" b="1" dirty="0"/>
              <a:t>“</a:t>
            </a:r>
            <a:r>
              <a:rPr lang="en-US" sz="2400" b="1" i="1" dirty="0"/>
              <a:t>The separation of church and state and the separation of ideology and state are imperatives</a:t>
            </a:r>
            <a:r>
              <a:rPr lang="en-US" sz="2400" b="1" dirty="0" smtClean="0"/>
              <a:t>”.  </a:t>
            </a:r>
          </a:p>
          <a:p>
            <a:pPr marL="457200" lvl="1" indent="0">
              <a:buNone/>
            </a:pPr>
            <a:r>
              <a:rPr lang="en-US" sz="2200" b="1" dirty="0"/>
              <a:t>R</a:t>
            </a:r>
            <a:r>
              <a:rPr lang="en-US" sz="2200" b="1" dirty="0" smtClean="0"/>
              <a:t>eligious </a:t>
            </a:r>
            <a:r>
              <a:rPr lang="en-US" sz="2200" b="1" dirty="0"/>
              <a:t>beliefs must not be allowed to influence government.  </a:t>
            </a:r>
            <a:endParaRPr lang="en-US" sz="2200" b="1" dirty="0" smtClean="0"/>
          </a:p>
          <a:p>
            <a:pPr marL="457200" lvl="1" indent="0">
              <a:buNone/>
            </a:pPr>
            <a:r>
              <a:rPr lang="en-US" sz="2200" b="1" u="sng" dirty="0" smtClean="0"/>
              <a:t>Christians response is “you can’t legislate morality”</a:t>
            </a:r>
            <a:endParaRPr lang="en-US" sz="2200" u="sng" dirty="0"/>
          </a:p>
        </p:txBody>
      </p:sp>
    </p:spTree>
    <p:extLst>
      <p:ext uri="{BB962C8B-B14F-4D97-AF65-F5344CB8AC3E}">
        <p14:creationId xmlns:p14="http://schemas.microsoft.com/office/powerpoint/2010/main" val="70229136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 name="Content Placeholder 2"/>
          <p:cNvSpPr>
            <a:spLocks noGrp="1"/>
          </p:cNvSpPr>
          <p:nvPr>
            <p:ph idx="1"/>
          </p:nvPr>
        </p:nvSpPr>
        <p:spPr>
          <a:xfrm>
            <a:off x="723900" y="696556"/>
            <a:ext cx="7696200" cy="5879749"/>
          </a:xfrm>
        </p:spPr>
        <p:txBody>
          <a:bodyPr>
            <a:normAutofit/>
          </a:bodyPr>
          <a:lstStyle/>
          <a:p>
            <a:pPr marL="0" lvl="0" indent="0">
              <a:buNone/>
            </a:pPr>
            <a:r>
              <a:rPr lang="en-US" sz="2400" b="1" dirty="0" smtClean="0"/>
              <a:t>“</a:t>
            </a:r>
            <a:r>
              <a:rPr lang="en-US" sz="2400" b="1" i="1" dirty="0"/>
              <a:t>Humane societies should evaluate economic </a:t>
            </a:r>
            <a:r>
              <a:rPr lang="en-US" sz="2400" b="1" i="1" dirty="0" smtClean="0"/>
              <a:t>systems     </a:t>
            </a:r>
            <a:r>
              <a:rPr lang="en-US" sz="2400" b="1" i="1" dirty="0"/>
              <a:t>not by rhetoric or ideology, but by whether or not they increase economic well-being for all individuals and groups, minimize poverty and hardship, increase the sum of human satisfaction, and enhance the quality of life. Hence the door is open to alternative economic systems</a:t>
            </a:r>
            <a:r>
              <a:rPr lang="en-US" sz="2400" b="1" dirty="0"/>
              <a:t>.</a:t>
            </a:r>
            <a:r>
              <a:rPr lang="en-US" sz="2400" b="1" dirty="0" smtClean="0"/>
              <a:t>”</a:t>
            </a:r>
          </a:p>
          <a:p>
            <a:pPr marL="457200" lvl="1" indent="0">
              <a:buNone/>
            </a:pPr>
            <a:r>
              <a:rPr lang="en-US" sz="2200" b="1" dirty="0" smtClean="0"/>
              <a:t>Unfair outcomes (capitalism) </a:t>
            </a:r>
            <a:r>
              <a:rPr lang="en-US" sz="2200" b="1" dirty="0"/>
              <a:t>is inhumane and not fair because everyone does not profit </a:t>
            </a:r>
            <a:r>
              <a:rPr lang="en-US" sz="2200" b="1" dirty="0" smtClean="0"/>
              <a:t>equally </a:t>
            </a:r>
            <a:r>
              <a:rPr lang="en-US" sz="2200" b="1" dirty="0"/>
              <a:t>by it.  Some make much more money than others.  S</a:t>
            </a:r>
            <a:r>
              <a:rPr lang="en-US" sz="2200" b="1" dirty="0" smtClean="0"/>
              <a:t>tate </a:t>
            </a:r>
            <a:r>
              <a:rPr lang="en-US" sz="2200" b="1" dirty="0"/>
              <a:t>controlled economies </a:t>
            </a:r>
            <a:r>
              <a:rPr lang="en-US" sz="2200" b="1" dirty="0" smtClean="0"/>
              <a:t>and transfer payments are the solution (socialism </a:t>
            </a:r>
            <a:r>
              <a:rPr lang="en-US" sz="2200" b="1" dirty="0"/>
              <a:t>or </a:t>
            </a:r>
            <a:r>
              <a:rPr lang="en-US" sz="2200" b="1" dirty="0" smtClean="0"/>
              <a:t>communism)</a:t>
            </a:r>
          </a:p>
          <a:p>
            <a:pPr marL="457200" lvl="1" indent="0">
              <a:buNone/>
            </a:pPr>
            <a:r>
              <a:rPr lang="en-US" sz="2200" b="1" u="sng" dirty="0" smtClean="0"/>
              <a:t>Christians response is to no longer depend on the Biblical Model of personal responsibility and benevolence as the solution, but government intervention.</a:t>
            </a:r>
            <a:endParaRPr lang="en-US" sz="2200" u="sng" dirty="0"/>
          </a:p>
        </p:txBody>
      </p:sp>
    </p:spTree>
    <p:extLst>
      <p:ext uri="{BB962C8B-B14F-4D97-AF65-F5344CB8AC3E}">
        <p14:creationId xmlns:p14="http://schemas.microsoft.com/office/powerpoint/2010/main" val="70229136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 name="Content Placeholder 2"/>
          <p:cNvSpPr>
            <a:spLocks noGrp="1"/>
          </p:cNvSpPr>
          <p:nvPr>
            <p:ph idx="1"/>
          </p:nvPr>
        </p:nvSpPr>
        <p:spPr>
          <a:xfrm>
            <a:off x="723900" y="965200"/>
            <a:ext cx="7696200" cy="5283313"/>
          </a:xfrm>
        </p:spPr>
        <p:txBody>
          <a:bodyPr>
            <a:normAutofit/>
          </a:bodyPr>
          <a:lstStyle/>
          <a:p>
            <a:pPr marL="0" lvl="0" indent="0">
              <a:buNone/>
            </a:pPr>
            <a:r>
              <a:rPr lang="en-US" sz="2400" b="1" dirty="0" smtClean="0"/>
              <a:t>“</a:t>
            </a:r>
            <a:r>
              <a:rPr lang="en-US" sz="2400" b="1" i="1" dirty="0"/>
              <a:t>Technology is a vital key to human progress and development.</a:t>
            </a:r>
            <a:r>
              <a:rPr lang="en-US" sz="2400" i="1" dirty="0"/>
              <a:t> </a:t>
            </a:r>
            <a:r>
              <a:rPr lang="en-US" sz="2400" b="1" i="1" dirty="0"/>
              <a:t>We would resist any moves to censor </a:t>
            </a:r>
            <a:r>
              <a:rPr lang="en-US" sz="2400" b="1" i="1" dirty="0" smtClean="0"/>
              <a:t>     basic </a:t>
            </a:r>
            <a:r>
              <a:rPr lang="en-US" sz="2400" b="1" i="1" dirty="0"/>
              <a:t>scientific research on moral, political, or social grounds</a:t>
            </a:r>
            <a:r>
              <a:rPr lang="en-US" sz="2400" b="1" dirty="0"/>
              <a:t>. </a:t>
            </a:r>
            <a:r>
              <a:rPr lang="en-US" sz="2400" b="1" i="1" dirty="0"/>
              <a:t>Technology must, however, be carefully judged by the consequences of its use</a:t>
            </a:r>
            <a:r>
              <a:rPr lang="en-US" sz="2400" b="1" dirty="0" smtClean="0"/>
              <a:t>”.</a:t>
            </a:r>
          </a:p>
          <a:p>
            <a:pPr marL="400050" lvl="1" indent="0">
              <a:buNone/>
            </a:pPr>
            <a:r>
              <a:rPr lang="en-US" sz="2400" b="1" dirty="0" smtClean="0"/>
              <a:t>Research </a:t>
            </a:r>
            <a:r>
              <a:rPr lang="en-US" sz="2400" b="1" dirty="0"/>
              <a:t>using human stem cells from aborted babies or human embryo research should not be prevented based on moral, political, or social grounds because of the potential benefit of mankind to be gained by such research</a:t>
            </a:r>
            <a:r>
              <a:rPr lang="en-US" sz="2400" b="1" dirty="0" smtClean="0"/>
              <a:t>.</a:t>
            </a:r>
          </a:p>
          <a:p>
            <a:pPr marL="400050" lvl="1" indent="0">
              <a:buNone/>
            </a:pPr>
            <a:endParaRPr lang="en-US" sz="2400" b="1" dirty="0" smtClean="0"/>
          </a:p>
          <a:p>
            <a:pPr marL="400050" lvl="1" indent="0">
              <a:buNone/>
            </a:pPr>
            <a:r>
              <a:rPr lang="en-US" sz="2400" b="1" u="sng" dirty="0" smtClean="0"/>
              <a:t>Christians response is to be so impressed with medical technology, key questions are no longer asked.</a:t>
            </a:r>
            <a:endParaRPr lang="en-US" sz="2400" u="sng" dirty="0"/>
          </a:p>
        </p:txBody>
      </p:sp>
    </p:spTree>
    <p:extLst>
      <p:ext uri="{BB962C8B-B14F-4D97-AF65-F5344CB8AC3E}">
        <p14:creationId xmlns:p14="http://schemas.microsoft.com/office/powerpoint/2010/main" val="70229136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 name="Title 1"/>
          <p:cNvSpPr>
            <a:spLocks noGrp="1"/>
          </p:cNvSpPr>
          <p:nvPr>
            <p:ph type="title"/>
          </p:nvPr>
        </p:nvSpPr>
        <p:spPr>
          <a:xfrm>
            <a:off x="622300" y="622300"/>
            <a:ext cx="7886700" cy="1023938"/>
          </a:xfrm>
        </p:spPr>
        <p:txBody>
          <a:bodyPr>
            <a:normAutofit/>
          </a:bodyPr>
          <a:lstStyle/>
          <a:p>
            <a:r>
              <a:rPr lang="en-US" sz="3200" b="1" u="sng" dirty="0" smtClean="0">
                <a:latin typeface="Times New Roman"/>
                <a:cs typeface="Times New Roman"/>
              </a:rPr>
              <a:t>Christian Worldview</a:t>
            </a:r>
            <a:endParaRPr lang="en-US" sz="3200" b="1" u="sng" dirty="0">
              <a:latin typeface="Times New Roman"/>
              <a:cs typeface="Times New Roman"/>
            </a:endParaRPr>
          </a:p>
        </p:txBody>
      </p:sp>
      <p:sp>
        <p:nvSpPr>
          <p:cNvPr id="4" name="Content Placeholder 2"/>
          <p:cNvSpPr>
            <a:spLocks noGrp="1"/>
          </p:cNvSpPr>
          <p:nvPr>
            <p:ph idx="1"/>
          </p:nvPr>
        </p:nvSpPr>
        <p:spPr>
          <a:xfrm>
            <a:off x="723900" y="1498601"/>
            <a:ext cx="7696200" cy="4432300"/>
          </a:xfrm>
        </p:spPr>
        <p:txBody>
          <a:bodyPr>
            <a:normAutofit lnSpcReduction="10000"/>
          </a:bodyPr>
          <a:lstStyle/>
          <a:p>
            <a:pPr marL="0" indent="0" algn="ctr">
              <a:buNone/>
            </a:pPr>
            <a:r>
              <a:rPr lang="en-US" sz="2400" u="sng" dirty="0" smtClean="0">
                <a:latin typeface="Times New Roman"/>
                <a:cs typeface="Times New Roman"/>
              </a:rPr>
              <a:t>We must maintain a Christian Worldview!</a:t>
            </a:r>
          </a:p>
          <a:p>
            <a:pPr marL="0" indent="0">
              <a:buNone/>
            </a:pPr>
            <a:endParaRPr lang="en-US" sz="2400" u="sng" dirty="0">
              <a:latin typeface="Times New Roman"/>
              <a:cs typeface="Times New Roman"/>
            </a:endParaRPr>
          </a:p>
          <a:p>
            <a:pPr marL="0" indent="0">
              <a:buNone/>
            </a:pPr>
            <a:r>
              <a:rPr lang="en-US" sz="2400" dirty="0"/>
              <a:t>Worldview may be defined as how one </a:t>
            </a:r>
            <a:r>
              <a:rPr lang="en-US" sz="2400" u="sng" dirty="0"/>
              <a:t>sees life </a:t>
            </a:r>
            <a:r>
              <a:rPr lang="en-US" sz="2400" dirty="0"/>
              <a:t>and the world at large</a:t>
            </a:r>
            <a:r>
              <a:rPr lang="en-US" sz="2400" dirty="0" smtClean="0"/>
              <a:t>. It </a:t>
            </a:r>
            <a:r>
              <a:rPr lang="en-US" sz="2400" dirty="0"/>
              <a:t>colors, focuses, or blurs the way people see the world. We all assume that we are </a:t>
            </a:r>
            <a:r>
              <a:rPr lang="en-US" sz="2400" u="sng" dirty="0"/>
              <a:t>looking through clear glass </a:t>
            </a:r>
            <a:r>
              <a:rPr lang="en-US" sz="2400" dirty="0"/>
              <a:t>when, instead, what we see is affected by the worldview lenses through which we gaze. By carefully </a:t>
            </a:r>
            <a:r>
              <a:rPr lang="en-US" sz="2400" u="sng" dirty="0"/>
              <a:t>examining our worldview </a:t>
            </a:r>
            <a:r>
              <a:rPr lang="en-US" sz="2400" dirty="0"/>
              <a:t>glasses, we are able to think more clearly about truth, to understand more accurately why we see things so differently than our non‐Christian friends, and to </a:t>
            </a:r>
            <a:r>
              <a:rPr lang="en-US" sz="2400" u="sng" dirty="0"/>
              <a:t>protect ourselves from the influence of non‐Christian worldview assumptions</a:t>
            </a:r>
            <a:r>
              <a:rPr lang="en-US" sz="2400" dirty="0"/>
              <a:t>. </a:t>
            </a:r>
          </a:p>
          <a:p>
            <a:pPr marL="0" indent="0">
              <a:buNone/>
            </a:pPr>
            <a:endParaRPr lang="en-US" sz="2400" dirty="0">
              <a:latin typeface="Times New Roman"/>
              <a:cs typeface="Times New Roman"/>
            </a:endParaRPr>
          </a:p>
        </p:txBody>
      </p:sp>
    </p:spTree>
    <p:extLst>
      <p:ext uri="{BB962C8B-B14F-4D97-AF65-F5344CB8AC3E}">
        <p14:creationId xmlns:p14="http://schemas.microsoft.com/office/powerpoint/2010/main" val="70229136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 name="Title 1"/>
          <p:cNvSpPr>
            <a:spLocks noGrp="1"/>
          </p:cNvSpPr>
          <p:nvPr>
            <p:ph type="title"/>
          </p:nvPr>
        </p:nvSpPr>
        <p:spPr>
          <a:xfrm>
            <a:off x="622300" y="622300"/>
            <a:ext cx="7886700" cy="1023938"/>
          </a:xfrm>
        </p:spPr>
        <p:txBody>
          <a:bodyPr>
            <a:normAutofit/>
          </a:bodyPr>
          <a:lstStyle/>
          <a:p>
            <a:r>
              <a:rPr lang="en-US" sz="3200" b="1" u="sng" dirty="0" smtClean="0">
                <a:latin typeface="Times New Roman"/>
                <a:cs typeface="Times New Roman"/>
              </a:rPr>
              <a:t>Worldview in Action</a:t>
            </a:r>
            <a:endParaRPr lang="en-US" sz="3200" b="1" u="sng" dirty="0">
              <a:latin typeface="Times New Roman"/>
              <a:cs typeface="Times New Roman"/>
            </a:endParaRPr>
          </a:p>
        </p:txBody>
      </p:sp>
      <p:sp>
        <p:nvSpPr>
          <p:cNvPr id="4" name="Content Placeholder 2"/>
          <p:cNvSpPr>
            <a:spLocks noGrp="1"/>
          </p:cNvSpPr>
          <p:nvPr>
            <p:ph idx="1"/>
          </p:nvPr>
        </p:nvSpPr>
        <p:spPr>
          <a:xfrm>
            <a:off x="723900" y="1473201"/>
            <a:ext cx="3823774" cy="4457700"/>
          </a:xfrm>
        </p:spPr>
        <p:txBody>
          <a:bodyPr>
            <a:normAutofit fontScale="92500"/>
          </a:bodyPr>
          <a:lstStyle/>
          <a:p>
            <a:pPr marL="0" indent="0">
              <a:buNone/>
            </a:pPr>
            <a:r>
              <a:rPr lang="en-US" sz="2400" dirty="0" smtClean="0"/>
              <a:t>Think of three </a:t>
            </a:r>
            <a:r>
              <a:rPr lang="en-US" sz="2400" dirty="0"/>
              <a:t>concentric circles </a:t>
            </a:r>
            <a:r>
              <a:rPr lang="en-US" sz="2400" dirty="0" smtClean="0"/>
              <a:t>used </a:t>
            </a:r>
            <a:r>
              <a:rPr lang="en-US" sz="2400" dirty="0"/>
              <a:t>to describe the concept of world view and the way it relates to the larger category of culture. The outermost circle represents </a:t>
            </a:r>
            <a:r>
              <a:rPr lang="en-US" sz="2400" u="sng" dirty="0"/>
              <a:t>behavior</a:t>
            </a:r>
            <a:r>
              <a:rPr lang="en-US" sz="2400" dirty="0"/>
              <a:t>. This includes the words we say, the clothes we wear and the actions we take. This superficial level of culture is what we can observe by sitting in a marketplace or walking down a crowded street. </a:t>
            </a:r>
            <a:r>
              <a:rPr lang="en-US" sz="2400" dirty="0" smtClean="0"/>
              <a:t>  </a:t>
            </a:r>
            <a:endParaRPr lang="en-US" sz="2400" dirty="0">
              <a:latin typeface="Times New Roman"/>
              <a:cs typeface="Times New Roman"/>
            </a:endParaRPr>
          </a:p>
        </p:txBody>
      </p:sp>
      <p:sp>
        <p:nvSpPr>
          <p:cNvPr id="5" name="Oval 4"/>
          <p:cNvSpPr/>
          <p:nvPr/>
        </p:nvSpPr>
        <p:spPr>
          <a:xfrm>
            <a:off x="5817744" y="2888656"/>
            <a:ext cx="1352011" cy="152627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547674" y="1473202"/>
            <a:ext cx="3961326" cy="44577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5141740" y="2151128"/>
            <a:ext cx="2855135" cy="3052552"/>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056521" y="3339370"/>
            <a:ext cx="979204" cy="830997"/>
          </a:xfrm>
          <a:prstGeom prst="rect">
            <a:avLst/>
          </a:prstGeom>
          <a:noFill/>
        </p:spPr>
        <p:txBody>
          <a:bodyPr wrap="none" rtlCol="0">
            <a:spAutoFit/>
          </a:bodyPr>
          <a:lstStyle/>
          <a:p>
            <a:pPr algn="ctr"/>
            <a:r>
              <a:rPr lang="en-US" sz="2400" b="1" dirty="0" smtClean="0"/>
              <a:t>World </a:t>
            </a:r>
          </a:p>
          <a:p>
            <a:pPr algn="ctr"/>
            <a:r>
              <a:rPr lang="en-US" sz="2400" b="1" dirty="0" smtClean="0"/>
              <a:t>View</a:t>
            </a:r>
            <a:endParaRPr lang="en-US" sz="2400" b="1" dirty="0"/>
          </a:p>
        </p:txBody>
      </p:sp>
      <p:sp>
        <p:nvSpPr>
          <p:cNvPr id="10" name="TextBox 9"/>
          <p:cNvSpPr txBox="1"/>
          <p:nvPr/>
        </p:nvSpPr>
        <p:spPr>
          <a:xfrm flipH="1">
            <a:off x="5968210" y="2334376"/>
            <a:ext cx="1067515" cy="461665"/>
          </a:xfrm>
          <a:prstGeom prst="rect">
            <a:avLst/>
          </a:prstGeom>
          <a:noFill/>
        </p:spPr>
        <p:txBody>
          <a:bodyPr wrap="square" rtlCol="0">
            <a:spAutoFit/>
          </a:bodyPr>
          <a:lstStyle/>
          <a:p>
            <a:r>
              <a:rPr lang="en-US" sz="2400" b="1" dirty="0" smtClean="0"/>
              <a:t>Values</a:t>
            </a:r>
            <a:endParaRPr lang="en-US" sz="2400" b="1" dirty="0"/>
          </a:p>
        </p:txBody>
      </p:sp>
      <p:sp>
        <p:nvSpPr>
          <p:cNvPr id="11" name="TextBox 10"/>
          <p:cNvSpPr txBox="1"/>
          <p:nvPr/>
        </p:nvSpPr>
        <p:spPr>
          <a:xfrm>
            <a:off x="5844452" y="1646238"/>
            <a:ext cx="1325303" cy="461665"/>
          </a:xfrm>
          <a:prstGeom prst="rect">
            <a:avLst/>
          </a:prstGeom>
          <a:noFill/>
        </p:spPr>
        <p:txBody>
          <a:bodyPr wrap="none" rtlCol="0">
            <a:spAutoFit/>
          </a:bodyPr>
          <a:lstStyle/>
          <a:p>
            <a:r>
              <a:rPr lang="en-US" sz="2400" b="1" dirty="0" smtClean="0"/>
              <a:t>Behavior</a:t>
            </a:r>
            <a:endParaRPr lang="en-US" sz="2400" b="1" dirty="0"/>
          </a:p>
        </p:txBody>
      </p:sp>
    </p:spTree>
    <p:extLst>
      <p:ext uri="{BB962C8B-B14F-4D97-AF65-F5344CB8AC3E}">
        <p14:creationId xmlns:p14="http://schemas.microsoft.com/office/powerpoint/2010/main" val="70229136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 name="Title 1"/>
          <p:cNvSpPr>
            <a:spLocks noGrp="1"/>
          </p:cNvSpPr>
          <p:nvPr>
            <p:ph type="title"/>
          </p:nvPr>
        </p:nvSpPr>
        <p:spPr>
          <a:xfrm>
            <a:off x="622300" y="622300"/>
            <a:ext cx="7886700" cy="1023938"/>
          </a:xfrm>
        </p:spPr>
        <p:txBody>
          <a:bodyPr>
            <a:normAutofit/>
          </a:bodyPr>
          <a:lstStyle/>
          <a:p>
            <a:r>
              <a:rPr lang="en-US" sz="3200" b="1" u="sng" dirty="0" smtClean="0">
                <a:latin typeface="Times New Roman"/>
                <a:cs typeface="Times New Roman"/>
              </a:rPr>
              <a:t>Worldview in Action</a:t>
            </a:r>
            <a:endParaRPr lang="en-US" sz="3200" b="1" u="sng" dirty="0">
              <a:latin typeface="Times New Roman"/>
              <a:cs typeface="Times New Roman"/>
            </a:endParaRPr>
          </a:p>
        </p:txBody>
      </p:sp>
      <p:sp>
        <p:nvSpPr>
          <p:cNvPr id="4" name="Content Placeholder 2"/>
          <p:cNvSpPr>
            <a:spLocks noGrp="1"/>
          </p:cNvSpPr>
          <p:nvPr>
            <p:ph idx="1"/>
          </p:nvPr>
        </p:nvSpPr>
        <p:spPr>
          <a:xfrm>
            <a:off x="723900" y="1473201"/>
            <a:ext cx="3823774" cy="4457700"/>
          </a:xfrm>
        </p:spPr>
        <p:txBody>
          <a:bodyPr>
            <a:normAutofit/>
          </a:bodyPr>
          <a:lstStyle/>
          <a:p>
            <a:pPr marL="0" indent="0">
              <a:buNone/>
            </a:pPr>
            <a:r>
              <a:rPr lang="en-US" sz="2400" dirty="0" smtClean="0"/>
              <a:t>A </a:t>
            </a:r>
            <a:r>
              <a:rPr lang="en-US" sz="2400" dirty="0"/>
              <a:t>deeper level of understanding is found at the </a:t>
            </a:r>
            <a:r>
              <a:rPr lang="en-US" sz="2400" u="sng" dirty="0"/>
              <a:t>value or belief </a:t>
            </a:r>
            <a:r>
              <a:rPr lang="en-US" sz="2400" dirty="0"/>
              <a:t>level of culture. These are the things that people view as important, true and virtuous. This level of culture is what we engage when we have conversations with people and learn how they think and “what makes them tick.</a:t>
            </a:r>
            <a:r>
              <a:rPr lang="en-US" sz="2400" dirty="0" smtClean="0"/>
              <a:t>” </a:t>
            </a:r>
            <a:endParaRPr lang="en-US" sz="2400" dirty="0">
              <a:latin typeface="Times New Roman"/>
              <a:cs typeface="Times New Roman"/>
            </a:endParaRPr>
          </a:p>
        </p:txBody>
      </p:sp>
      <p:sp>
        <p:nvSpPr>
          <p:cNvPr id="5" name="Oval 4"/>
          <p:cNvSpPr/>
          <p:nvPr/>
        </p:nvSpPr>
        <p:spPr>
          <a:xfrm>
            <a:off x="5817744" y="2888656"/>
            <a:ext cx="1352011" cy="152627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547674" y="1473202"/>
            <a:ext cx="3961326" cy="44577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5141740" y="2151128"/>
            <a:ext cx="2855135" cy="3052552"/>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056521" y="3339370"/>
            <a:ext cx="979204" cy="830997"/>
          </a:xfrm>
          <a:prstGeom prst="rect">
            <a:avLst/>
          </a:prstGeom>
          <a:noFill/>
        </p:spPr>
        <p:txBody>
          <a:bodyPr wrap="none" rtlCol="0">
            <a:spAutoFit/>
          </a:bodyPr>
          <a:lstStyle/>
          <a:p>
            <a:pPr algn="ctr"/>
            <a:r>
              <a:rPr lang="en-US" sz="2400" b="1" dirty="0" smtClean="0"/>
              <a:t>World </a:t>
            </a:r>
          </a:p>
          <a:p>
            <a:pPr algn="ctr"/>
            <a:r>
              <a:rPr lang="en-US" sz="2400" b="1" dirty="0" smtClean="0"/>
              <a:t>View</a:t>
            </a:r>
            <a:endParaRPr lang="en-US" sz="2400" b="1" dirty="0"/>
          </a:p>
        </p:txBody>
      </p:sp>
      <p:sp>
        <p:nvSpPr>
          <p:cNvPr id="10" name="TextBox 9"/>
          <p:cNvSpPr txBox="1"/>
          <p:nvPr/>
        </p:nvSpPr>
        <p:spPr>
          <a:xfrm flipH="1">
            <a:off x="5968210" y="2334376"/>
            <a:ext cx="1067515" cy="461665"/>
          </a:xfrm>
          <a:prstGeom prst="rect">
            <a:avLst/>
          </a:prstGeom>
          <a:noFill/>
        </p:spPr>
        <p:txBody>
          <a:bodyPr wrap="square" rtlCol="0">
            <a:spAutoFit/>
          </a:bodyPr>
          <a:lstStyle/>
          <a:p>
            <a:r>
              <a:rPr lang="en-US" sz="2400" b="1" dirty="0" smtClean="0"/>
              <a:t>Values</a:t>
            </a:r>
            <a:endParaRPr lang="en-US" sz="2400" b="1" dirty="0"/>
          </a:p>
        </p:txBody>
      </p:sp>
      <p:sp>
        <p:nvSpPr>
          <p:cNvPr id="11" name="TextBox 10"/>
          <p:cNvSpPr txBox="1"/>
          <p:nvPr/>
        </p:nvSpPr>
        <p:spPr>
          <a:xfrm>
            <a:off x="5844452" y="1646238"/>
            <a:ext cx="1325303" cy="461665"/>
          </a:xfrm>
          <a:prstGeom prst="rect">
            <a:avLst/>
          </a:prstGeom>
          <a:noFill/>
        </p:spPr>
        <p:txBody>
          <a:bodyPr wrap="none" rtlCol="0">
            <a:spAutoFit/>
          </a:bodyPr>
          <a:lstStyle/>
          <a:p>
            <a:r>
              <a:rPr lang="en-US" sz="2400" b="1" dirty="0" smtClean="0"/>
              <a:t>Behavior</a:t>
            </a:r>
            <a:endParaRPr lang="en-US" sz="2400" b="1" dirty="0"/>
          </a:p>
        </p:txBody>
      </p:sp>
    </p:spTree>
    <p:extLst>
      <p:ext uri="{BB962C8B-B14F-4D97-AF65-F5344CB8AC3E}">
        <p14:creationId xmlns:p14="http://schemas.microsoft.com/office/powerpoint/2010/main" val="41705179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1"/>
          <p:cNvSpPr>
            <a:spLocks noGrp="1"/>
          </p:cNvSpPr>
          <p:nvPr>
            <p:ph type="title"/>
          </p:nvPr>
        </p:nvSpPr>
        <p:spPr>
          <a:xfrm>
            <a:off x="647700" y="668480"/>
            <a:ext cx="7620000" cy="1023938"/>
          </a:xfrm>
        </p:spPr>
        <p:txBody>
          <a:bodyPr>
            <a:normAutofit/>
          </a:bodyPr>
          <a:lstStyle/>
          <a:p>
            <a:r>
              <a:rPr lang="en-US" sz="3200" b="1" u="sng" dirty="0" smtClean="0">
                <a:latin typeface="Times New Roman"/>
                <a:cs typeface="Times New Roman"/>
              </a:rPr>
              <a:t>CHRISTIANITY vs HUMANISM</a:t>
            </a:r>
            <a:endParaRPr lang="en-US" sz="3200" b="1" u="sng" dirty="0">
              <a:latin typeface="Times New Roman"/>
              <a:cs typeface="Times New Roman"/>
            </a:endParaRPr>
          </a:p>
        </p:txBody>
      </p:sp>
      <p:sp>
        <p:nvSpPr>
          <p:cNvPr id="8" name="Content Placeholder 2"/>
          <p:cNvSpPr>
            <a:spLocks noGrp="1"/>
          </p:cNvSpPr>
          <p:nvPr>
            <p:ph idx="1"/>
          </p:nvPr>
        </p:nvSpPr>
        <p:spPr>
          <a:xfrm>
            <a:off x="762000" y="1663699"/>
            <a:ext cx="7696200" cy="4089401"/>
          </a:xfrm>
        </p:spPr>
        <p:txBody>
          <a:bodyPr>
            <a:normAutofit/>
          </a:bodyPr>
          <a:lstStyle/>
          <a:p>
            <a:pPr marL="0" indent="0">
              <a:buNone/>
            </a:pPr>
            <a:r>
              <a:rPr lang="en-US" sz="2400" b="1" dirty="0">
                <a:latin typeface="Arial" panose="020B0604020202020204" pitchFamily="34" charset="0"/>
                <a:cs typeface="Arial" panose="020B0604020202020204" pitchFamily="34" charset="0"/>
              </a:rPr>
              <a:t>Everyone has a personal </a:t>
            </a:r>
            <a:r>
              <a:rPr lang="en-US" sz="2400" b="1" i="1" dirty="0" smtClean="0">
                <a:latin typeface="Arial" panose="020B0604020202020204" pitchFamily="34" charset="0"/>
                <a:cs typeface="Arial" panose="020B0604020202020204" pitchFamily="34" charset="0"/>
              </a:rPr>
              <a:t>worldview</a:t>
            </a:r>
            <a:r>
              <a:rPr lang="en-US" sz="2400" b="1" dirty="0" smtClean="0">
                <a:latin typeface="Arial" panose="020B0604020202020204" pitchFamily="34" charset="0"/>
                <a:cs typeface="Arial" panose="020B0604020202020204" pitchFamily="34" charset="0"/>
              </a:rPr>
              <a:t>. </a:t>
            </a:r>
          </a:p>
          <a:p>
            <a:r>
              <a:rPr lang="en-US" sz="2200" dirty="0">
                <a:latin typeface="Arial" panose="020B0604020202020204" pitchFamily="34" charset="0"/>
                <a:cs typeface="Arial" panose="020B0604020202020204" pitchFamily="34" charset="0"/>
              </a:rPr>
              <a:t>A </a:t>
            </a:r>
            <a:r>
              <a:rPr lang="en-US" sz="2200" i="1" dirty="0">
                <a:latin typeface="Arial" panose="020B0604020202020204" pitchFamily="34" charset="0"/>
                <a:cs typeface="Arial" panose="020B0604020202020204" pitchFamily="34" charset="0"/>
              </a:rPr>
              <a:t>biblical</a:t>
            </a:r>
            <a:r>
              <a:rPr lang="en-US" sz="2200" dirty="0">
                <a:latin typeface="Arial" panose="020B0604020202020204" pitchFamily="34" charset="0"/>
                <a:cs typeface="Arial" panose="020B0604020202020204" pitchFamily="34" charset="0"/>
              </a:rPr>
              <a:t> worldview is where God’s word is allowed to be the foundation of everything we think, say, and do.</a:t>
            </a:r>
          </a:p>
          <a:p>
            <a:pPr marL="0" lvl="0" indent="0">
              <a:buNone/>
            </a:pPr>
            <a:r>
              <a:rPr lang="en-US" sz="2400" b="1" dirty="0">
                <a:latin typeface="Arial" panose="020B0604020202020204" pitchFamily="34" charset="0"/>
                <a:cs typeface="Arial" panose="020B0604020202020204" pitchFamily="34" charset="0"/>
              </a:rPr>
              <a:t>A </a:t>
            </a:r>
            <a:r>
              <a:rPr lang="en-US" sz="2400" b="1" i="1" dirty="0" smtClean="0">
                <a:latin typeface="Arial" panose="020B0604020202020204" pitchFamily="34" charset="0"/>
                <a:cs typeface="Arial" panose="020B0604020202020204" pitchFamily="34" charset="0"/>
              </a:rPr>
              <a:t>Secular </a:t>
            </a:r>
            <a:r>
              <a:rPr lang="en-US" sz="2400" b="1" i="1" dirty="0">
                <a:latin typeface="Arial" panose="020B0604020202020204" pitchFamily="34" charset="0"/>
                <a:cs typeface="Arial" panose="020B0604020202020204" pitchFamily="34" charset="0"/>
              </a:rPr>
              <a:t>H</a:t>
            </a:r>
            <a:r>
              <a:rPr lang="en-US" sz="2400" b="1" i="1" dirty="0" smtClean="0">
                <a:latin typeface="Arial" panose="020B0604020202020204" pitchFamily="34" charset="0"/>
                <a:cs typeface="Arial" panose="020B0604020202020204" pitchFamily="34" charset="0"/>
              </a:rPr>
              <a:t>uma</a:t>
            </a:r>
            <a:r>
              <a:rPr lang="en-US" sz="2400" b="1" dirty="0" smtClean="0">
                <a:latin typeface="Arial" panose="020B0604020202020204" pitchFamily="34" charset="0"/>
                <a:cs typeface="Arial" panose="020B0604020202020204" pitchFamily="34" charset="0"/>
              </a:rPr>
              <a:t>n</a:t>
            </a:r>
            <a:r>
              <a:rPr lang="en-US" sz="2400" b="1" i="1" dirty="0" smtClean="0">
                <a:latin typeface="Arial" panose="020B0604020202020204" pitchFamily="34" charset="0"/>
                <a:cs typeface="Arial" panose="020B0604020202020204" pitchFamily="34" charset="0"/>
              </a:rPr>
              <a:t>ist</a:t>
            </a:r>
            <a:r>
              <a:rPr lang="en-US" sz="2400" b="1" dirty="0" smtClean="0">
                <a:latin typeface="Arial" panose="020B0604020202020204" pitchFamily="34" charset="0"/>
                <a:cs typeface="Arial" panose="020B0604020202020204" pitchFamily="34" charset="0"/>
              </a:rPr>
              <a:t> worldview </a:t>
            </a:r>
            <a:r>
              <a:rPr lang="en-US" sz="2400" b="1" dirty="0">
                <a:latin typeface="Arial" panose="020B0604020202020204" pitchFamily="34" charset="0"/>
                <a:cs typeface="Arial" panose="020B0604020202020204" pitchFamily="34" charset="0"/>
              </a:rPr>
              <a:t>is described by its adherents as: </a:t>
            </a:r>
          </a:p>
          <a:p>
            <a:r>
              <a:rPr lang="en-US" sz="2000" u="sng" dirty="0">
                <a:latin typeface="Arial" panose="020B0604020202020204" pitchFamily="34" charset="0"/>
                <a:cs typeface="Arial" panose="020B0604020202020204" pitchFamily="34" charset="0"/>
              </a:rPr>
              <a:t>A</a:t>
            </a:r>
            <a:r>
              <a:rPr lang="en-US" sz="2000" u="sng" dirty="0" smtClean="0">
                <a:latin typeface="Arial" panose="020B0604020202020204" pitchFamily="34" charset="0"/>
                <a:cs typeface="Arial" panose="020B0604020202020204" pitchFamily="34" charset="0"/>
              </a:rPr>
              <a:t> </a:t>
            </a:r>
            <a:r>
              <a:rPr lang="en-US" sz="2000" u="sng" dirty="0">
                <a:latin typeface="Arial" panose="020B0604020202020204" pitchFamily="34" charset="0"/>
                <a:cs typeface="Arial" panose="020B0604020202020204" pitchFamily="34" charset="0"/>
              </a:rPr>
              <a:t>method of critical inquiry which </a:t>
            </a:r>
            <a:r>
              <a:rPr lang="en-US" sz="2000" u="sng" dirty="0" smtClean="0">
                <a:latin typeface="Arial" panose="020B0604020202020204" pitchFamily="34" charset="0"/>
                <a:cs typeface="Arial" panose="020B0604020202020204" pitchFamily="34" charset="0"/>
              </a:rPr>
              <a:t>opposes </a:t>
            </a:r>
            <a:r>
              <a:rPr lang="en-US" sz="2000" u="sng" dirty="0">
                <a:latin typeface="Arial" panose="020B0604020202020204" pitchFamily="34" charset="0"/>
                <a:cs typeface="Arial" panose="020B0604020202020204" pitchFamily="34" charset="0"/>
              </a:rPr>
              <a:t>theism</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religion, </a:t>
            </a:r>
            <a:r>
              <a:rPr lang="en-US" sz="2000" dirty="0">
                <a:latin typeface="Arial" panose="020B0604020202020204" pitchFamily="34" charset="0"/>
                <a:cs typeface="Arial" panose="020B0604020202020204" pitchFamily="34" charset="0"/>
              </a:rPr>
              <a:t>and other “nonsensical and false claims</a:t>
            </a:r>
            <a:r>
              <a:rPr lang="en-US" sz="2000" dirty="0" smtClean="0">
                <a:latin typeface="Arial" panose="020B0604020202020204" pitchFamily="34" charset="0"/>
                <a:cs typeface="Arial" panose="020B0604020202020204" pitchFamily="34" charset="0"/>
              </a:rPr>
              <a:t>”.</a:t>
            </a:r>
          </a:p>
          <a:p>
            <a:r>
              <a:rPr lang="en-US" sz="2000" u="sng" dirty="0">
                <a:latin typeface="Arial" panose="020B0604020202020204" pitchFamily="34" charset="0"/>
                <a:cs typeface="Arial" panose="020B0604020202020204" pitchFamily="34" charset="0"/>
              </a:rPr>
              <a:t>A</a:t>
            </a:r>
            <a:r>
              <a:rPr lang="en-US" sz="2000" u="sng" dirty="0" smtClean="0">
                <a:latin typeface="Arial" panose="020B0604020202020204" pitchFamily="34" charset="0"/>
                <a:cs typeface="Arial" panose="020B0604020202020204" pitchFamily="34" charset="0"/>
              </a:rPr>
              <a:t> </a:t>
            </a:r>
            <a:r>
              <a:rPr lang="en-US" sz="2000" u="sng" dirty="0">
                <a:latin typeface="Arial" panose="020B0604020202020204" pitchFamily="34" charset="0"/>
                <a:cs typeface="Arial" panose="020B0604020202020204" pitchFamily="34" charset="0"/>
              </a:rPr>
              <a:t>philosophy of life</a:t>
            </a:r>
            <a:r>
              <a:rPr lang="en-US" sz="2000" dirty="0">
                <a:latin typeface="Arial" panose="020B0604020202020204" pitchFamily="34" charset="0"/>
                <a:cs typeface="Arial" panose="020B0604020202020204" pitchFamily="34" charset="0"/>
              </a:rPr>
              <a:t>, an ethical, political, and social </a:t>
            </a:r>
            <a:r>
              <a:rPr lang="en-US" sz="2000" u="sng" dirty="0">
                <a:latin typeface="Arial" panose="020B0604020202020204" pitchFamily="34" charset="0"/>
                <a:cs typeface="Arial" panose="020B0604020202020204" pitchFamily="34" charset="0"/>
              </a:rPr>
              <a:t>framework for a better and more just world </a:t>
            </a:r>
            <a:r>
              <a:rPr lang="en-US" sz="2000" dirty="0">
                <a:latin typeface="Arial" panose="020B0604020202020204" pitchFamily="34" charset="0"/>
                <a:cs typeface="Arial" panose="020B0604020202020204" pitchFamily="34" charset="0"/>
              </a:rPr>
              <a:t>in which individuals can flourish and be happy.   </a:t>
            </a:r>
          </a:p>
        </p:txBody>
      </p:sp>
    </p:spTree>
    <p:extLst>
      <p:ext uri="{BB962C8B-B14F-4D97-AF65-F5344CB8AC3E}">
        <p14:creationId xmlns:p14="http://schemas.microsoft.com/office/powerpoint/2010/main" val="5317025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 name="Title 1"/>
          <p:cNvSpPr>
            <a:spLocks noGrp="1"/>
          </p:cNvSpPr>
          <p:nvPr>
            <p:ph type="title"/>
          </p:nvPr>
        </p:nvSpPr>
        <p:spPr>
          <a:xfrm>
            <a:off x="622300" y="622300"/>
            <a:ext cx="7886700" cy="1023938"/>
          </a:xfrm>
        </p:spPr>
        <p:txBody>
          <a:bodyPr>
            <a:normAutofit/>
          </a:bodyPr>
          <a:lstStyle/>
          <a:p>
            <a:r>
              <a:rPr lang="en-US" sz="3200" b="1" u="sng" dirty="0" smtClean="0">
                <a:latin typeface="Times New Roman"/>
                <a:cs typeface="Times New Roman"/>
              </a:rPr>
              <a:t>Worldview in Action</a:t>
            </a:r>
            <a:endParaRPr lang="en-US" sz="3200" b="1" u="sng" dirty="0">
              <a:latin typeface="Times New Roman"/>
              <a:cs typeface="Times New Roman"/>
            </a:endParaRPr>
          </a:p>
        </p:txBody>
      </p:sp>
      <p:sp>
        <p:nvSpPr>
          <p:cNvPr id="4" name="Content Placeholder 2"/>
          <p:cNvSpPr>
            <a:spLocks noGrp="1"/>
          </p:cNvSpPr>
          <p:nvPr>
            <p:ph idx="1"/>
          </p:nvPr>
        </p:nvSpPr>
        <p:spPr>
          <a:xfrm>
            <a:off x="723900" y="1473201"/>
            <a:ext cx="3823774" cy="4457700"/>
          </a:xfrm>
        </p:spPr>
        <p:txBody>
          <a:bodyPr>
            <a:normAutofit lnSpcReduction="10000"/>
          </a:bodyPr>
          <a:lstStyle/>
          <a:p>
            <a:pPr marL="0" indent="0">
              <a:buNone/>
            </a:pPr>
            <a:r>
              <a:rPr lang="en-US" sz="2400" dirty="0"/>
              <a:t>The deepest level of culture is </a:t>
            </a:r>
            <a:r>
              <a:rPr lang="en-US" sz="2400" u="sng" dirty="0"/>
              <a:t>world view</a:t>
            </a:r>
            <a:r>
              <a:rPr lang="en-US" sz="2400" dirty="0"/>
              <a:t>. This is made up of the fundamental assumptions of a culture. It is the </a:t>
            </a:r>
            <a:r>
              <a:rPr lang="en-US" sz="2400" i="1" dirty="0"/>
              <a:t>way </a:t>
            </a:r>
            <a:r>
              <a:rPr lang="en-US" sz="2400" dirty="0"/>
              <a:t>we think before we even know we are thinking. If culture were a computer, world view would be the operating system; behavior and values would be the data on the computer that the operating system organizes and manages. </a:t>
            </a:r>
          </a:p>
        </p:txBody>
      </p:sp>
      <p:sp>
        <p:nvSpPr>
          <p:cNvPr id="5" name="Oval 4"/>
          <p:cNvSpPr/>
          <p:nvPr/>
        </p:nvSpPr>
        <p:spPr>
          <a:xfrm>
            <a:off x="5817744" y="2888656"/>
            <a:ext cx="1352011" cy="152627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547674" y="1473202"/>
            <a:ext cx="3961326" cy="44577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5141740" y="2151128"/>
            <a:ext cx="2855135" cy="3052552"/>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056521" y="3339370"/>
            <a:ext cx="979204" cy="830997"/>
          </a:xfrm>
          <a:prstGeom prst="rect">
            <a:avLst/>
          </a:prstGeom>
          <a:noFill/>
        </p:spPr>
        <p:txBody>
          <a:bodyPr wrap="none" rtlCol="0">
            <a:spAutoFit/>
          </a:bodyPr>
          <a:lstStyle/>
          <a:p>
            <a:pPr algn="ctr"/>
            <a:r>
              <a:rPr lang="en-US" sz="2400" b="1" dirty="0" smtClean="0"/>
              <a:t>World </a:t>
            </a:r>
          </a:p>
          <a:p>
            <a:pPr algn="ctr"/>
            <a:r>
              <a:rPr lang="en-US" sz="2400" b="1" dirty="0" smtClean="0"/>
              <a:t>View</a:t>
            </a:r>
            <a:endParaRPr lang="en-US" sz="2400" b="1" dirty="0"/>
          </a:p>
        </p:txBody>
      </p:sp>
      <p:sp>
        <p:nvSpPr>
          <p:cNvPr id="10" name="TextBox 9"/>
          <p:cNvSpPr txBox="1"/>
          <p:nvPr/>
        </p:nvSpPr>
        <p:spPr>
          <a:xfrm flipH="1">
            <a:off x="5968210" y="2334376"/>
            <a:ext cx="1067515" cy="461665"/>
          </a:xfrm>
          <a:prstGeom prst="rect">
            <a:avLst/>
          </a:prstGeom>
          <a:noFill/>
        </p:spPr>
        <p:txBody>
          <a:bodyPr wrap="square" rtlCol="0">
            <a:spAutoFit/>
          </a:bodyPr>
          <a:lstStyle/>
          <a:p>
            <a:r>
              <a:rPr lang="en-US" sz="2400" b="1" dirty="0" smtClean="0"/>
              <a:t>Values</a:t>
            </a:r>
            <a:endParaRPr lang="en-US" sz="2400" b="1" dirty="0"/>
          </a:p>
        </p:txBody>
      </p:sp>
      <p:sp>
        <p:nvSpPr>
          <p:cNvPr id="11" name="TextBox 10"/>
          <p:cNvSpPr txBox="1"/>
          <p:nvPr/>
        </p:nvSpPr>
        <p:spPr>
          <a:xfrm>
            <a:off x="5844452" y="1646238"/>
            <a:ext cx="1325303" cy="461665"/>
          </a:xfrm>
          <a:prstGeom prst="rect">
            <a:avLst/>
          </a:prstGeom>
          <a:noFill/>
        </p:spPr>
        <p:txBody>
          <a:bodyPr wrap="none" rtlCol="0">
            <a:spAutoFit/>
          </a:bodyPr>
          <a:lstStyle/>
          <a:p>
            <a:r>
              <a:rPr lang="en-US" sz="2400" b="1" dirty="0" smtClean="0"/>
              <a:t>Behavior</a:t>
            </a:r>
            <a:endParaRPr lang="en-US" sz="2400" b="1" dirty="0"/>
          </a:p>
        </p:txBody>
      </p:sp>
    </p:spTree>
    <p:extLst>
      <p:ext uri="{BB962C8B-B14F-4D97-AF65-F5344CB8AC3E}">
        <p14:creationId xmlns:p14="http://schemas.microsoft.com/office/powerpoint/2010/main" val="9945407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487"/>
            <a:ext cx="9144000" cy="6858000"/>
          </a:xfrm>
          <a:prstGeom prst="rect">
            <a:avLst/>
          </a:prstGeom>
        </p:spPr>
      </p:pic>
      <p:sp>
        <p:nvSpPr>
          <p:cNvPr id="3" name="Title 1"/>
          <p:cNvSpPr>
            <a:spLocks noGrp="1"/>
          </p:cNvSpPr>
          <p:nvPr>
            <p:ph type="title"/>
          </p:nvPr>
        </p:nvSpPr>
        <p:spPr>
          <a:xfrm>
            <a:off x="622300" y="622300"/>
            <a:ext cx="7886700" cy="1023938"/>
          </a:xfrm>
        </p:spPr>
        <p:txBody>
          <a:bodyPr>
            <a:normAutofit/>
          </a:bodyPr>
          <a:lstStyle/>
          <a:p>
            <a:r>
              <a:rPr lang="en-US" sz="3200" b="1" u="sng" dirty="0" smtClean="0">
                <a:latin typeface="Times New Roman"/>
                <a:cs typeface="Times New Roman"/>
              </a:rPr>
              <a:t>Christian Worldview #1</a:t>
            </a:r>
            <a:endParaRPr lang="en-US" sz="3200" b="1" u="sng" dirty="0">
              <a:latin typeface="Times New Roman"/>
              <a:cs typeface="Times New Roman"/>
            </a:endParaRPr>
          </a:p>
        </p:txBody>
      </p:sp>
      <p:sp>
        <p:nvSpPr>
          <p:cNvPr id="4" name="Content Placeholder 2"/>
          <p:cNvSpPr>
            <a:spLocks noGrp="1"/>
          </p:cNvSpPr>
          <p:nvPr>
            <p:ph idx="1"/>
          </p:nvPr>
        </p:nvSpPr>
        <p:spPr>
          <a:xfrm>
            <a:off x="723900" y="1511301"/>
            <a:ext cx="7696200" cy="4419600"/>
          </a:xfrm>
        </p:spPr>
        <p:txBody>
          <a:bodyPr>
            <a:normAutofit/>
          </a:bodyPr>
          <a:lstStyle/>
          <a:p>
            <a:pPr marL="0" indent="0" algn="ctr">
              <a:buNone/>
            </a:pPr>
            <a:r>
              <a:rPr lang="en-US" b="1" u="sng" dirty="0" smtClean="0"/>
              <a:t>Faith </a:t>
            </a:r>
            <a:r>
              <a:rPr lang="en-US" b="1" u="sng" dirty="0"/>
              <a:t>in </a:t>
            </a:r>
            <a:r>
              <a:rPr lang="en-US" b="1" u="sng" dirty="0" smtClean="0"/>
              <a:t>God</a:t>
            </a:r>
            <a:r>
              <a:rPr lang="en-US" b="1" u="sng" dirty="0"/>
              <a:t> </a:t>
            </a:r>
            <a:r>
              <a:rPr lang="en-US" b="1" u="sng" dirty="0" smtClean="0"/>
              <a:t>VS. Faith in Man</a:t>
            </a:r>
          </a:p>
          <a:p>
            <a:pPr marL="0" indent="0">
              <a:buNone/>
            </a:pPr>
            <a:endParaRPr lang="en-US" sz="2400" dirty="0" smtClean="0"/>
          </a:p>
          <a:p>
            <a:pPr marL="0" indent="0">
              <a:buNone/>
            </a:pPr>
            <a:r>
              <a:rPr lang="en-US" sz="2400" dirty="0" smtClean="0"/>
              <a:t>“</a:t>
            </a:r>
            <a:r>
              <a:rPr lang="en-US" sz="2400" dirty="0"/>
              <a:t>Worldview” in Christian perspective implies the objective existence of the Trinitarian God whose essential </a:t>
            </a:r>
            <a:r>
              <a:rPr lang="en-US" sz="2400" u="sng" dirty="0"/>
              <a:t>character establishes the moral order</a:t>
            </a:r>
            <a:r>
              <a:rPr lang="en-US" sz="2400" dirty="0"/>
              <a:t> of the universe and whose word, wisdom, and law </a:t>
            </a:r>
            <a:r>
              <a:rPr lang="en-US" sz="2400" u="sng" dirty="0"/>
              <a:t>define and govern all aspects </a:t>
            </a:r>
            <a:r>
              <a:rPr lang="en-US" sz="2400" dirty="0"/>
              <a:t>of created existence. </a:t>
            </a:r>
            <a:r>
              <a:rPr lang="en-US" sz="2400" dirty="0" smtClean="0"/>
              <a:t> God </a:t>
            </a:r>
            <a:r>
              <a:rPr lang="en-US" sz="2400" dirty="0"/>
              <a:t>is the </a:t>
            </a:r>
            <a:r>
              <a:rPr lang="en-US" sz="2400" u="sng" dirty="0"/>
              <a:t>objective source of truth</a:t>
            </a:r>
            <a:r>
              <a:rPr lang="en-US" sz="2400" dirty="0"/>
              <a:t>, his word is the objective conveyer of truth, and his nature is the objective foundation of ethics. Times, temperaments, and cultures may change, but the Christian worldview sees truth as eternally anchored in the transcendent God</a:t>
            </a:r>
            <a:r>
              <a:rPr lang="en-US" sz="2400" dirty="0" smtClean="0"/>
              <a:t>. Ps. 118:8-9</a:t>
            </a:r>
            <a:endParaRPr lang="en-US" sz="2400" dirty="0">
              <a:latin typeface="Times New Roman"/>
              <a:cs typeface="Times New Roman"/>
            </a:endParaRPr>
          </a:p>
        </p:txBody>
      </p:sp>
    </p:spTree>
    <p:extLst>
      <p:ext uri="{BB962C8B-B14F-4D97-AF65-F5344CB8AC3E}">
        <p14:creationId xmlns:p14="http://schemas.microsoft.com/office/powerpoint/2010/main" val="70229136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 name="Title 1"/>
          <p:cNvSpPr>
            <a:spLocks noGrp="1"/>
          </p:cNvSpPr>
          <p:nvPr>
            <p:ph type="title"/>
          </p:nvPr>
        </p:nvSpPr>
        <p:spPr>
          <a:xfrm>
            <a:off x="622300" y="622300"/>
            <a:ext cx="7886700" cy="1023938"/>
          </a:xfrm>
        </p:spPr>
        <p:txBody>
          <a:bodyPr>
            <a:normAutofit/>
          </a:bodyPr>
          <a:lstStyle/>
          <a:p>
            <a:r>
              <a:rPr lang="en-US" sz="3200" b="1" u="sng" dirty="0" smtClean="0">
                <a:latin typeface="Times New Roman"/>
                <a:cs typeface="Times New Roman"/>
              </a:rPr>
              <a:t>Christian </a:t>
            </a:r>
            <a:r>
              <a:rPr lang="en-US" sz="3200" b="1" u="sng" dirty="0">
                <a:latin typeface="Times New Roman"/>
                <a:cs typeface="Times New Roman"/>
              </a:rPr>
              <a:t>Worldview </a:t>
            </a:r>
            <a:r>
              <a:rPr lang="en-US" sz="3200" b="1" u="sng" dirty="0" smtClean="0">
                <a:latin typeface="Times New Roman"/>
                <a:cs typeface="Times New Roman"/>
              </a:rPr>
              <a:t>#</a:t>
            </a:r>
            <a:r>
              <a:rPr lang="en-US" sz="3200" b="1" u="sng" dirty="0">
                <a:latin typeface="Times New Roman"/>
                <a:cs typeface="Times New Roman"/>
              </a:rPr>
              <a:t>2</a:t>
            </a:r>
          </a:p>
        </p:txBody>
      </p:sp>
      <p:sp>
        <p:nvSpPr>
          <p:cNvPr id="4" name="Content Placeholder 2"/>
          <p:cNvSpPr>
            <a:spLocks noGrp="1"/>
          </p:cNvSpPr>
          <p:nvPr>
            <p:ph idx="1"/>
          </p:nvPr>
        </p:nvSpPr>
        <p:spPr>
          <a:xfrm>
            <a:off x="723900" y="1435101"/>
            <a:ext cx="7696200" cy="4495800"/>
          </a:xfrm>
        </p:spPr>
        <p:txBody>
          <a:bodyPr>
            <a:normAutofit/>
          </a:bodyPr>
          <a:lstStyle/>
          <a:p>
            <a:pPr marL="0" indent="0" algn="ctr">
              <a:buNone/>
            </a:pPr>
            <a:r>
              <a:rPr lang="en-US" b="1" u="sng" dirty="0" smtClean="0"/>
              <a:t>Trust </a:t>
            </a:r>
            <a:r>
              <a:rPr lang="en-US" b="1" u="sng" dirty="0"/>
              <a:t>in the </a:t>
            </a:r>
            <a:r>
              <a:rPr lang="en-US" b="1" u="sng" dirty="0" smtClean="0"/>
              <a:t>Bible VS. Trust in Science</a:t>
            </a:r>
            <a:r>
              <a:rPr lang="en-US" b="1" dirty="0" smtClean="0"/>
              <a:t> </a:t>
            </a:r>
          </a:p>
          <a:p>
            <a:pPr marL="0" indent="0">
              <a:buNone/>
            </a:pPr>
            <a:r>
              <a:rPr lang="en-US" sz="2400" dirty="0" smtClean="0"/>
              <a:t>The </a:t>
            </a:r>
            <a:r>
              <a:rPr lang="en-US" sz="2400" dirty="0"/>
              <a:t>next essential component of a Christian worldview is the acceptance of the </a:t>
            </a:r>
            <a:r>
              <a:rPr lang="en-US" sz="2400" dirty="0" smtClean="0"/>
              <a:t>Bible.  Scripture</a:t>
            </a:r>
            <a:r>
              <a:rPr lang="en-US" sz="2400" dirty="0"/>
              <a:t>, the foundation of knowledge, is not human searching for God, but </a:t>
            </a:r>
            <a:r>
              <a:rPr lang="en-US" sz="2400" u="sng" dirty="0"/>
              <a:t>God’s revelation</a:t>
            </a:r>
            <a:r>
              <a:rPr lang="en-US" sz="2400" dirty="0"/>
              <a:t> to us</a:t>
            </a:r>
            <a:r>
              <a:rPr lang="en-US" sz="2400" dirty="0" smtClean="0"/>
              <a:t>. The </a:t>
            </a:r>
            <a:r>
              <a:rPr lang="en-US" sz="2400" dirty="0"/>
              <a:t>books of the Bible are human documents, recorded in human languages by human authors. But they are </a:t>
            </a:r>
            <a:r>
              <a:rPr lang="en-US" sz="2400" u="sng" dirty="0"/>
              <a:t>ultimately divine documents whose recordings are true</a:t>
            </a:r>
            <a:r>
              <a:rPr lang="en-US" sz="2400" dirty="0"/>
              <a:t> because they were superintended by the Holy Spirit in the recording process</a:t>
            </a:r>
            <a:r>
              <a:rPr lang="en-US" sz="2400" dirty="0" smtClean="0"/>
              <a:t>. (e.g. 1 Cor. 2:13)</a:t>
            </a:r>
            <a:endParaRPr lang="en-US" sz="2400" dirty="0">
              <a:latin typeface="Times New Roman"/>
              <a:cs typeface="Times New Roman"/>
            </a:endParaRPr>
          </a:p>
        </p:txBody>
      </p:sp>
    </p:spTree>
    <p:extLst>
      <p:ext uri="{BB962C8B-B14F-4D97-AF65-F5344CB8AC3E}">
        <p14:creationId xmlns:p14="http://schemas.microsoft.com/office/powerpoint/2010/main" val="70229136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 name="Title 1"/>
          <p:cNvSpPr>
            <a:spLocks noGrp="1"/>
          </p:cNvSpPr>
          <p:nvPr>
            <p:ph type="title"/>
          </p:nvPr>
        </p:nvSpPr>
        <p:spPr>
          <a:xfrm>
            <a:off x="622300" y="622300"/>
            <a:ext cx="7886700" cy="1023938"/>
          </a:xfrm>
        </p:spPr>
        <p:txBody>
          <a:bodyPr>
            <a:normAutofit/>
          </a:bodyPr>
          <a:lstStyle/>
          <a:p>
            <a:r>
              <a:rPr lang="en-US" sz="3200" b="1" u="sng" dirty="0">
                <a:latin typeface="Times New Roman"/>
                <a:cs typeface="Times New Roman"/>
              </a:rPr>
              <a:t>Christian Worldview </a:t>
            </a:r>
            <a:r>
              <a:rPr lang="en-US" sz="3200" b="1" u="sng" dirty="0" smtClean="0">
                <a:latin typeface="Times New Roman"/>
                <a:cs typeface="Times New Roman"/>
              </a:rPr>
              <a:t>#3</a:t>
            </a:r>
            <a:endParaRPr lang="en-US" sz="3200" b="1" u="sng" dirty="0">
              <a:latin typeface="Times New Roman"/>
              <a:cs typeface="Times New Roman"/>
            </a:endParaRPr>
          </a:p>
        </p:txBody>
      </p:sp>
      <p:sp>
        <p:nvSpPr>
          <p:cNvPr id="4" name="Content Placeholder 2"/>
          <p:cNvSpPr>
            <a:spLocks noGrp="1"/>
          </p:cNvSpPr>
          <p:nvPr>
            <p:ph idx="1"/>
          </p:nvPr>
        </p:nvSpPr>
        <p:spPr>
          <a:xfrm>
            <a:off x="723900" y="1646239"/>
            <a:ext cx="7696200" cy="4284662"/>
          </a:xfrm>
        </p:spPr>
        <p:txBody>
          <a:bodyPr>
            <a:normAutofit/>
          </a:bodyPr>
          <a:lstStyle/>
          <a:p>
            <a:pPr marL="0" indent="0" algn="ctr">
              <a:buNone/>
            </a:pPr>
            <a:r>
              <a:rPr lang="en-US" b="1" u="sng" dirty="0" smtClean="0"/>
              <a:t>Focus </a:t>
            </a:r>
            <a:r>
              <a:rPr lang="en-US" b="1" u="sng" dirty="0"/>
              <a:t>on </a:t>
            </a:r>
            <a:r>
              <a:rPr lang="en-US" b="1" u="sng" dirty="0" smtClean="0"/>
              <a:t>Christ VS. Evolving to the Perfect Human</a:t>
            </a:r>
          </a:p>
          <a:p>
            <a:pPr marL="0" indent="0">
              <a:buNone/>
            </a:pPr>
            <a:endParaRPr lang="en-US" sz="2400" dirty="0" smtClean="0"/>
          </a:p>
          <a:p>
            <a:pPr marL="0" indent="0">
              <a:buNone/>
            </a:pPr>
            <a:r>
              <a:rPr lang="en-US" sz="2400" dirty="0" smtClean="0"/>
              <a:t>The </a:t>
            </a:r>
            <a:r>
              <a:rPr lang="en-US" sz="2400" i="1" dirty="0"/>
              <a:t>center </a:t>
            </a:r>
            <a:r>
              <a:rPr lang="en-US" sz="2400" dirty="0"/>
              <a:t>of a biblical worldview must be the person of Christ. </a:t>
            </a:r>
            <a:r>
              <a:rPr lang="en-US" sz="2400" dirty="0" smtClean="0"/>
              <a:t> Since </a:t>
            </a:r>
            <a:r>
              <a:rPr lang="en-US" sz="2400" dirty="0"/>
              <a:t>all Scripture points to him </a:t>
            </a:r>
            <a:r>
              <a:rPr lang="en-US" sz="2400" dirty="0" smtClean="0"/>
              <a:t>and </a:t>
            </a:r>
            <a:r>
              <a:rPr lang="en-US" sz="2400" dirty="0"/>
              <a:t>radiates from him, </a:t>
            </a:r>
            <a:r>
              <a:rPr lang="en-US" sz="2400" u="sng" dirty="0" smtClean="0"/>
              <a:t>He </a:t>
            </a:r>
            <a:r>
              <a:rPr lang="en-US" sz="2400" u="sng" dirty="0"/>
              <a:t>is the key to a coherent biblical worldview</a:t>
            </a:r>
            <a:r>
              <a:rPr lang="en-US" sz="2400" dirty="0"/>
              <a:t>. Long before the language of “worldview” and “metanarrative,” the Apostle Paul </a:t>
            </a:r>
            <a:r>
              <a:rPr lang="en-US" sz="2400" dirty="0" smtClean="0"/>
              <a:t>wrote about </a:t>
            </a:r>
            <a:r>
              <a:rPr lang="en-US" sz="2400" dirty="0"/>
              <a:t>Christ </a:t>
            </a:r>
            <a:r>
              <a:rPr lang="mr-IN" sz="2400" dirty="0" smtClean="0"/>
              <a:t>……</a:t>
            </a:r>
            <a:r>
              <a:rPr lang="en-US" sz="2400" dirty="0" smtClean="0"/>
              <a:t>in </a:t>
            </a:r>
            <a:r>
              <a:rPr lang="en-US" sz="2400" dirty="0"/>
              <a:t>Christ “are hidden </a:t>
            </a:r>
            <a:r>
              <a:rPr lang="en-US" sz="2400" u="sng" dirty="0"/>
              <a:t>all the treasures of wisdom and knowledge</a:t>
            </a:r>
            <a:r>
              <a:rPr lang="en-US" sz="2400" dirty="0"/>
              <a:t>.</a:t>
            </a:r>
            <a:r>
              <a:rPr lang="en-US" sz="2400" dirty="0" smtClean="0"/>
              <a:t>” Col. 2:3</a:t>
            </a:r>
            <a:endParaRPr lang="en-US" sz="2400" dirty="0">
              <a:latin typeface="Times New Roman"/>
              <a:cs typeface="Times New Roman"/>
            </a:endParaRPr>
          </a:p>
        </p:txBody>
      </p:sp>
    </p:spTree>
    <p:extLst>
      <p:ext uri="{BB962C8B-B14F-4D97-AF65-F5344CB8AC3E}">
        <p14:creationId xmlns:p14="http://schemas.microsoft.com/office/powerpoint/2010/main" val="70229136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 name="Title 1"/>
          <p:cNvSpPr>
            <a:spLocks noGrp="1"/>
          </p:cNvSpPr>
          <p:nvPr>
            <p:ph type="title"/>
          </p:nvPr>
        </p:nvSpPr>
        <p:spPr>
          <a:xfrm>
            <a:off x="622300" y="622300"/>
            <a:ext cx="7886700" cy="1023938"/>
          </a:xfrm>
        </p:spPr>
        <p:txBody>
          <a:bodyPr>
            <a:normAutofit/>
          </a:bodyPr>
          <a:lstStyle/>
          <a:p>
            <a:r>
              <a:rPr lang="en-US" sz="3200" b="1" u="sng" dirty="0">
                <a:latin typeface="Times New Roman"/>
                <a:cs typeface="Times New Roman"/>
              </a:rPr>
              <a:t>Christian Worldview </a:t>
            </a:r>
            <a:r>
              <a:rPr lang="en-US" sz="3200" b="1" u="sng" dirty="0" smtClean="0">
                <a:latin typeface="Times New Roman"/>
                <a:cs typeface="Times New Roman"/>
              </a:rPr>
              <a:t>#4</a:t>
            </a:r>
            <a:endParaRPr lang="en-US" sz="3200" b="1" u="sng" dirty="0">
              <a:latin typeface="Times New Roman"/>
              <a:cs typeface="Times New Roman"/>
            </a:endParaRPr>
          </a:p>
        </p:txBody>
      </p:sp>
      <p:sp>
        <p:nvSpPr>
          <p:cNvPr id="4" name="Content Placeholder 2"/>
          <p:cNvSpPr>
            <a:spLocks noGrp="1"/>
          </p:cNvSpPr>
          <p:nvPr>
            <p:ph idx="1"/>
          </p:nvPr>
        </p:nvSpPr>
        <p:spPr>
          <a:xfrm>
            <a:off x="723900" y="1485901"/>
            <a:ext cx="7696200" cy="4445000"/>
          </a:xfrm>
        </p:spPr>
        <p:txBody>
          <a:bodyPr>
            <a:normAutofit lnSpcReduction="10000"/>
          </a:bodyPr>
          <a:lstStyle/>
          <a:p>
            <a:pPr marL="0" indent="0" algn="ctr">
              <a:buNone/>
            </a:pPr>
            <a:r>
              <a:rPr lang="en-US" b="1" u="sng" dirty="0" smtClean="0"/>
              <a:t>Confidence </a:t>
            </a:r>
            <a:r>
              <a:rPr lang="en-US" b="1" u="sng" dirty="0"/>
              <a:t>in Our Ability to </a:t>
            </a:r>
            <a:r>
              <a:rPr lang="en-US" b="1" u="sng" dirty="0" smtClean="0"/>
              <a:t>Know</a:t>
            </a:r>
            <a:r>
              <a:rPr lang="en-US" b="1" u="sng" dirty="0"/>
              <a:t> </a:t>
            </a:r>
            <a:r>
              <a:rPr lang="en-US" b="1" u="sng" dirty="0" smtClean="0"/>
              <a:t>VS. Evolving Truth</a:t>
            </a:r>
          </a:p>
          <a:p>
            <a:pPr marL="0" indent="0">
              <a:buNone/>
            </a:pPr>
            <a:endParaRPr lang="en-US" sz="2400" dirty="0" smtClean="0"/>
          </a:p>
          <a:p>
            <a:pPr marL="0" indent="0">
              <a:buNone/>
            </a:pPr>
            <a:r>
              <a:rPr lang="en-US" sz="2400" dirty="0" smtClean="0"/>
              <a:t>Built </a:t>
            </a:r>
            <a:r>
              <a:rPr lang="en-US" sz="2400" dirty="0"/>
              <a:t>on the first three steps is a confidence in our ability to </a:t>
            </a:r>
            <a:r>
              <a:rPr lang="en-US" sz="2400" dirty="0" smtClean="0"/>
              <a:t>know absolute truth that does not change.  The </a:t>
            </a:r>
            <a:r>
              <a:rPr lang="en-US" sz="2400" dirty="0"/>
              <a:t>Christian worldview highly values logic and rationality, which find their </a:t>
            </a:r>
            <a:r>
              <a:rPr lang="en-US" sz="2400" u="sng" dirty="0"/>
              <a:t>source and ground in </a:t>
            </a:r>
            <a:r>
              <a:rPr lang="en-US" sz="2400" u="sng" dirty="0" smtClean="0"/>
              <a:t>God, </a:t>
            </a:r>
            <a:r>
              <a:rPr lang="en-US" sz="2400" dirty="0" smtClean="0"/>
              <a:t>and His Laws for mankind. Truth</a:t>
            </a:r>
            <a:r>
              <a:rPr lang="en-US" sz="2400" dirty="0"/>
              <a:t>, then, from the </a:t>
            </a:r>
            <a:r>
              <a:rPr lang="en-US" sz="2400" dirty="0" smtClean="0"/>
              <a:t>Christian </a:t>
            </a:r>
            <a:r>
              <a:rPr lang="en-US" sz="2400" dirty="0"/>
              <a:t>standpoint is </a:t>
            </a:r>
            <a:r>
              <a:rPr lang="en-US" sz="2400" i="1" u="sng" dirty="0"/>
              <a:t>discovered </a:t>
            </a:r>
            <a:r>
              <a:rPr lang="en-US" sz="2400" u="sng" dirty="0"/>
              <a:t>not </a:t>
            </a:r>
            <a:r>
              <a:rPr lang="en-US" sz="2400" i="1" u="sng" dirty="0"/>
              <a:t>invented</a:t>
            </a:r>
            <a:r>
              <a:rPr lang="en-US" sz="2400" dirty="0" smtClean="0"/>
              <a:t>.  Conversely, Humanism proposes that truth (law)  must be reinvented to meet the needs for humanity as it evolves.  With this Humanism is consistent with a Post Modern philosophy.</a:t>
            </a:r>
            <a:endParaRPr lang="en-US" sz="2400" dirty="0">
              <a:latin typeface="Times New Roman"/>
              <a:cs typeface="Times New Roman"/>
            </a:endParaRPr>
          </a:p>
        </p:txBody>
      </p:sp>
    </p:spTree>
    <p:extLst>
      <p:ext uri="{BB962C8B-B14F-4D97-AF65-F5344CB8AC3E}">
        <p14:creationId xmlns:p14="http://schemas.microsoft.com/office/powerpoint/2010/main" val="70229136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974"/>
            <a:ext cx="9144000" cy="6858000"/>
          </a:xfrm>
          <a:prstGeom prst="rect">
            <a:avLst/>
          </a:prstGeom>
        </p:spPr>
      </p:pic>
      <p:sp>
        <p:nvSpPr>
          <p:cNvPr id="3" name="Content Placeholder 2"/>
          <p:cNvSpPr>
            <a:spLocks noGrp="1"/>
          </p:cNvSpPr>
          <p:nvPr>
            <p:ph idx="1"/>
          </p:nvPr>
        </p:nvSpPr>
        <p:spPr>
          <a:xfrm>
            <a:off x="723900" y="1841499"/>
            <a:ext cx="7696200" cy="4089401"/>
          </a:xfrm>
        </p:spPr>
        <p:txBody>
          <a:bodyPr>
            <a:normAutofit lnSpcReduction="10000"/>
          </a:bodyPr>
          <a:lstStyle/>
          <a:p>
            <a:pPr marL="0" indent="0">
              <a:buNone/>
            </a:pPr>
            <a:r>
              <a:rPr lang="en-US" dirty="0"/>
              <a:t>The Christian Worldview Must be Cultivated</a:t>
            </a:r>
            <a:r>
              <a:rPr lang="en-US" dirty="0" smtClean="0"/>
              <a:t>!</a:t>
            </a:r>
          </a:p>
          <a:p>
            <a:pPr marL="0" indent="0">
              <a:buNone/>
            </a:pPr>
            <a:endParaRPr lang="en-US" sz="2400" dirty="0"/>
          </a:p>
          <a:p>
            <a:pPr marL="0" indent="0" algn="ctr">
              <a:buNone/>
            </a:pPr>
            <a:r>
              <a:rPr lang="en-US" dirty="0" smtClean="0"/>
              <a:t>2 Peter 1:2-3</a:t>
            </a:r>
          </a:p>
          <a:p>
            <a:pPr marL="0" indent="0" algn="ctr">
              <a:buNone/>
            </a:pPr>
            <a:r>
              <a:rPr lang="en-US" dirty="0" smtClean="0"/>
              <a:t>Mark 12:30</a:t>
            </a:r>
          </a:p>
          <a:p>
            <a:pPr marL="0" indent="0" algn="ctr">
              <a:buNone/>
            </a:pPr>
            <a:r>
              <a:rPr lang="en-US" dirty="0" smtClean="0"/>
              <a:t>Galatians 2:20</a:t>
            </a:r>
          </a:p>
          <a:p>
            <a:pPr marL="0" indent="0" algn="ctr">
              <a:buNone/>
            </a:pPr>
            <a:r>
              <a:rPr lang="en-US" dirty="0" smtClean="0"/>
              <a:t>Colossians 3:17</a:t>
            </a:r>
          </a:p>
          <a:p>
            <a:pPr marL="0" indent="0" algn="ctr">
              <a:buNone/>
            </a:pPr>
            <a:r>
              <a:rPr lang="en-US" dirty="0" smtClean="0"/>
              <a:t>Proverbs 3:6</a:t>
            </a:r>
            <a:endParaRPr lang="en-US" dirty="0"/>
          </a:p>
          <a:p>
            <a:pPr marL="0" indent="0">
              <a:buNone/>
            </a:pPr>
            <a:r>
              <a:rPr lang="en-US" sz="2400" dirty="0" smtClean="0"/>
              <a:t> </a:t>
            </a:r>
            <a:endParaRPr lang="en-US" sz="2400" dirty="0">
              <a:latin typeface="Times New Roman"/>
              <a:cs typeface="Times New Roman"/>
            </a:endParaRPr>
          </a:p>
        </p:txBody>
      </p:sp>
    </p:spTree>
    <p:extLst>
      <p:ext uri="{BB962C8B-B14F-4D97-AF65-F5344CB8AC3E}">
        <p14:creationId xmlns:p14="http://schemas.microsoft.com/office/powerpoint/2010/main" val="70229136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 name="Title 1"/>
          <p:cNvSpPr>
            <a:spLocks noGrp="1"/>
          </p:cNvSpPr>
          <p:nvPr>
            <p:ph type="title"/>
          </p:nvPr>
        </p:nvSpPr>
        <p:spPr>
          <a:xfrm>
            <a:off x="622300" y="622300"/>
            <a:ext cx="7886700" cy="1023938"/>
          </a:xfrm>
        </p:spPr>
        <p:txBody>
          <a:bodyPr>
            <a:normAutofit/>
          </a:bodyPr>
          <a:lstStyle/>
          <a:p>
            <a:r>
              <a:rPr lang="en-US" sz="3200" b="1" u="sng" dirty="0" smtClean="0">
                <a:latin typeface="Times New Roman"/>
                <a:cs typeface="Times New Roman"/>
              </a:rPr>
              <a:t>2 Peter 1:2-3 </a:t>
            </a:r>
            <a:endParaRPr lang="en-US" sz="3200" b="1" u="sng" dirty="0">
              <a:latin typeface="Times New Roman"/>
              <a:cs typeface="Times New Roman"/>
            </a:endParaRPr>
          </a:p>
        </p:txBody>
      </p:sp>
      <p:sp>
        <p:nvSpPr>
          <p:cNvPr id="4" name="Content Placeholder 2"/>
          <p:cNvSpPr>
            <a:spLocks noGrp="1"/>
          </p:cNvSpPr>
          <p:nvPr>
            <p:ph idx="1"/>
          </p:nvPr>
        </p:nvSpPr>
        <p:spPr>
          <a:xfrm>
            <a:off x="723900" y="1841499"/>
            <a:ext cx="7696200" cy="4089401"/>
          </a:xfrm>
        </p:spPr>
        <p:txBody>
          <a:bodyPr>
            <a:normAutofit/>
          </a:bodyPr>
          <a:lstStyle/>
          <a:p>
            <a:pPr marL="0" indent="0">
              <a:buNone/>
            </a:pPr>
            <a:r>
              <a:rPr lang="en-US" sz="2400" i="1" dirty="0" smtClean="0">
                <a:latin typeface="Times New Roman"/>
                <a:cs typeface="Times New Roman"/>
              </a:rPr>
              <a:t>“Grace </a:t>
            </a:r>
            <a:r>
              <a:rPr lang="en-US" sz="2400" i="1" dirty="0">
                <a:latin typeface="Times New Roman"/>
                <a:cs typeface="Times New Roman"/>
              </a:rPr>
              <a:t>and peace be multiplied to you in the knowledge of God and of Jesus our Lord, 3 as His divine power has given to us all things that [pertain] to life and godliness, through the knowledge of Him who called us by glory and </a:t>
            </a:r>
            <a:r>
              <a:rPr lang="en-US" sz="2400" i="1" dirty="0" smtClean="0">
                <a:latin typeface="Times New Roman"/>
                <a:cs typeface="Times New Roman"/>
              </a:rPr>
              <a:t>virtue</a:t>
            </a:r>
            <a:r>
              <a:rPr lang="en-US" sz="2400" dirty="0" smtClean="0">
                <a:latin typeface="Times New Roman"/>
                <a:cs typeface="Times New Roman"/>
              </a:rPr>
              <a:t>”</a:t>
            </a:r>
          </a:p>
          <a:p>
            <a:r>
              <a:rPr lang="en-US" sz="2400" dirty="0" smtClean="0">
                <a:latin typeface="Times New Roman"/>
                <a:cs typeface="Times New Roman"/>
              </a:rPr>
              <a:t>Knowledge </a:t>
            </a:r>
            <a:r>
              <a:rPr lang="mr-IN" sz="2400" dirty="0" smtClean="0">
                <a:latin typeface="Times New Roman"/>
                <a:cs typeface="Times New Roman"/>
              </a:rPr>
              <a:t>–</a:t>
            </a:r>
            <a:r>
              <a:rPr lang="en-US" sz="2400" dirty="0" smtClean="0">
                <a:latin typeface="Times New Roman"/>
                <a:cs typeface="Times New Roman"/>
              </a:rPr>
              <a:t> is given (revealed), not invented!</a:t>
            </a:r>
          </a:p>
          <a:p>
            <a:r>
              <a:rPr lang="en-US" sz="2400" dirty="0" smtClean="0">
                <a:latin typeface="Times New Roman"/>
                <a:cs typeface="Times New Roman"/>
              </a:rPr>
              <a:t>All things </a:t>
            </a:r>
            <a:r>
              <a:rPr lang="mr-IN" sz="2400" dirty="0" smtClean="0">
                <a:latin typeface="Times New Roman"/>
                <a:cs typeface="Times New Roman"/>
              </a:rPr>
              <a:t>–</a:t>
            </a:r>
            <a:r>
              <a:rPr lang="en-US" sz="2400" dirty="0" smtClean="0">
                <a:latin typeface="Times New Roman"/>
                <a:cs typeface="Times New Roman"/>
              </a:rPr>
              <a:t> not compartmentalized</a:t>
            </a:r>
          </a:p>
          <a:p>
            <a:r>
              <a:rPr lang="en-US" sz="2400" dirty="0" smtClean="0">
                <a:latin typeface="Times New Roman"/>
                <a:cs typeface="Times New Roman"/>
              </a:rPr>
              <a:t>Pertain to life </a:t>
            </a:r>
            <a:r>
              <a:rPr lang="mr-IN" sz="2400" dirty="0" smtClean="0">
                <a:latin typeface="Times New Roman"/>
                <a:cs typeface="Times New Roman"/>
              </a:rPr>
              <a:t>–</a:t>
            </a:r>
            <a:r>
              <a:rPr lang="en-US" sz="2400" dirty="0" smtClean="0">
                <a:latin typeface="Times New Roman"/>
                <a:cs typeface="Times New Roman"/>
              </a:rPr>
              <a:t> your entire worldview</a:t>
            </a:r>
          </a:p>
          <a:p>
            <a:r>
              <a:rPr lang="en-US" sz="2400" dirty="0" smtClean="0">
                <a:latin typeface="Times New Roman"/>
                <a:cs typeface="Times New Roman"/>
              </a:rPr>
              <a:t>Through Knowledge </a:t>
            </a:r>
            <a:r>
              <a:rPr lang="mr-IN" sz="2400" dirty="0" smtClean="0">
                <a:latin typeface="Times New Roman"/>
                <a:cs typeface="Times New Roman"/>
              </a:rPr>
              <a:t>–</a:t>
            </a:r>
            <a:r>
              <a:rPr lang="en-US" sz="2400" dirty="0" smtClean="0">
                <a:latin typeface="Times New Roman"/>
                <a:cs typeface="Times New Roman"/>
              </a:rPr>
              <a:t> travel through (“</a:t>
            </a:r>
            <a:r>
              <a:rPr lang="en-US" sz="2400" dirty="0" err="1" smtClean="0">
                <a:latin typeface="Times New Roman"/>
                <a:cs typeface="Times New Roman"/>
              </a:rPr>
              <a:t>dia</a:t>
            </a:r>
            <a:r>
              <a:rPr lang="en-US" sz="2400" dirty="0" smtClean="0">
                <a:latin typeface="Times New Roman"/>
                <a:cs typeface="Times New Roman"/>
              </a:rPr>
              <a:t>”) to get the proper worldview</a:t>
            </a:r>
            <a:endParaRPr lang="en-US" sz="2400" dirty="0">
              <a:latin typeface="Times New Roman"/>
              <a:cs typeface="Times New Roman"/>
            </a:endParaRPr>
          </a:p>
        </p:txBody>
      </p:sp>
    </p:spTree>
    <p:extLst>
      <p:ext uri="{BB962C8B-B14F-4D97-AF65-F5344CB8AC3E}">
        <p14:creationId xmlns:p14="http://schemas.microsoft.com/office/powerpoint/2010/main" val="70229136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 name="Title 1"/>
          <p:cNvSpPr>
            <a:spLocks noGrp="1"/>
          </p:cNvSpPr>
          <p:nvPr>
            <p:ph type="title"/>
          </p:nvPr>
        </p:nvSpPr>
        <p:spPr>
          <a:xfrm>
            <a:off x="622300" y="622300"/>
            <a:ext cx="7886700" cy="1023938"/>
          </a:xfrm>
        </p:spPr>
        <p:txBody>
          <a:bodyPr>
            <a:normAutofit/>
          </a:bodyPr>
          <a:lstStyle/>
          <a:p>
            <a:r>
              <a:rPr lang="en-US" sz="3200" b="1" u="sng" dirty="0" smtClean="0">
                <a:latin typeface="Times New Roman"/>
                <a:cs typeface="Times New Roman"/>
              </a:rPr>
              <a:t>Mark 12:30</a:t>
            </a:r>
            <a:endParaRPr lang="en-US" sz="3200" b="1" u="sng" dirty="0">
              <a:latin typeface="Times New Roman"/>
              <a:cs typeface="Times New Roman"/>
            </a:endParaRPr>
          </a:p>
        </p:txBody>
      </p:sp>
      <p:sp>
        <p:nvSpPr>
          <p:cNvPr id="4" name="Content Placeholder 2"/>
          <p:cNvSpPr>
            <a:spLocks noGrp="1"/>
          </p:cNvSpPr>
          <p:nvPr>
            <p:ph idx="1"/>
          </p:nvPr>
        </p:nvSpPr>
        <p:spPr>
          <a:xfrm>
            <a:off x="723900" y="1841499"/>
            <a:ext cx="7696200" cy="4089401"/>
          </a:xfrm>
        </p:spPr>
        <p:txBody>
          <a:bodyPr>
            <a:normAutofit/>
          </a:bodyPr>
          <a:lstStyle/>
          <a:p>
            <a:pPr marL="0" indent="0">
              <a:buNone/>
            </a:pPr>
            <a:r>
              <a:rPr lang="en-US" sz="2400" i="1" dirty="0" smtClean="0">
                <a:latin typeface="Times New Roman"/>
                <a:cs typeface="Times New Roman"/>
              </a:rPr>
              <a:t>'</a:t>
            </a:r>
            <a:r>
              <a:rPr lang="en-US" sz="2400" i="1" dirty="0">
                <a:latin typeface="Times New Roman"/>
                <a:cs typeface="Times New Roman"/>
              </a:rPr>
              <a:t>And you shall love the LORD your God with all your heart, with all your soul, with all your mind, and with all your strength.' This [is] the first commandment</a:t>
            </a:r>
            <a:r>
              <a:rPr lang="en-US" sz="2400" i="1" dirty="0" smtClean="0">
                <a:latin typeface="Times New Roman"/>
                <a:cs typeface="Times New Roman"/>
              </a:rPr>
              <a:t>.</a:t>
            </a:r>
          </a:p>
          <a:p>
            <a:pPr marL="0" indent="0">
              <a:buNone/>
            </a:pPr>
            <a:endParaRPr lang="en-US" sz="2400" dirty="0">
              <a:latin typeface="Times New Roman"/>
              <a:cs typeface="Times New Roman"/>
            </a:endParaRPr>
          </a:p>
          <a:p>
            <a:r>
              <a:rPr lang="en-US" sz="2400" dirty="0" smtClean="0">
                <a:latin typeface="Times New Roman"/>
                <a:cs typeface="Times New Roman"/>
              </a:rPr>
              <a:t>Love </a:t>
            </a:r>
            <a:r>
              <a:rPr lang="mr-IN" sz="2400" dirty="0" smtClean="0">
                <a:latin typeface="Times New Roman"/>
                <a:cs typeface="Times New Roman"/>
              </a:rPr>
              <a:t>–</a:t>
            </a:r>
            <a:r>
              <a:rPr lang="en-US" sz="2400" dirty="0" smtClean="0">
                <a:latin typeface="Times New Roman"/>
                <a:cs typeface="Times New Roman"/>
              </a:rPr>
              <a:t> agape </a:t>
            </a:r>
            <a:r>
              <a:rPr lang="mr-IN" sz="2400" dirty="0" smtClean="0">
                <a:latin typeface="Times New Roman"/>
                <a:cs typeface="Times New Roman"/>
              </a:rPr>
              <a:t>–</a:t>
            </a:r>
            <a:r>
              <a:rPr lang="en-US" sz="2400" dirty="0" smtClean="0">
                <a:latin typeface="Times New Roman"/>
                <a:cs typeface="Times New Roman"/>
              </a:rPr>
              <a:t> action equals behavior which comes from values which comes from Worldview</a:t>
            </a:r>
          </a:p>
          <a:p>
            <a:r>
              <a:rPr lang="en-US" sz="2400" dirty="0" smtClean="0">
                <a:latin typeface="Times New Roman"/>
                <a:cs typeface="Times New Roman"/>
              </a:rPr>
              <a:t>All </a:t>
            </a:r>
            <a:r>
              <a:rPr lang="mr-IN" sz="2400" dirty="0" smtClean="0">
                <a:latin typeface="Times New Roman"/>
                <a:cs typeface="Times New Roman"/>
              </a:rPr>
              <a:t>–</a:t>
            </a:r>
            <a:r>
              <a:rPr lang="en-US" sz="2400" dirty="0" smtClean="0">
                <a:latin typeface="Times New Roman"/>
                <a:cs typeface="Times New Roman"/>
              </a:rPr>
              <a:t> not limited or compartmentalized</a:t>
            </a:r>
          </a:p>
          <a:p>
            <a:r>
              <a:rPr lang="en-US" sz="2400" dirty="0" smtClean="0">
                <a:latin typeface="Times New Roman"/>
                <a:cs typeface="Times New Roman"/>
              </a:rPr>
              <a:t>Heart </a:t>
            </a:r>
            <a:r>
              <a:rPr lang="mr-IN" sz="2400" dirty="0" smtClean="0">
                <a:latin typeface="Times New Roman"/>
                <a:cs typeface="Times New Roman"/>
              </a:rPr>
              <a:t>–</a:t>
            </a:r>
            <a:r>
              <a:rPr lang="en-US" sz="2400" dirty="0" smtClean="0">
                <a:latin typeface="Times New Roman"/>
                <a:cs typeface="Times New Roman"/>
              </a:rPr>
              <a:t> how you feel and are motivated, Soul </a:t>
            </a:r>
            <a:r>
              <a:rPr lang="mr-IN" sz="2400" dirty="0" smtClean="0">
                <a:latin typeface="Times New Roman"/>
                <a:cs typeface="Times New Roman"/>
              </a:rPr>
              <a:t>–</a:t>
            </a:r>
            <a:r>
              <a:rPr lang="en-US" sz="2400" dirty="0" smtClean="0">
                <a:latin typeface="Times New Roman"/>
                <a:cs typeface="Times New Roman"/>
              </a:rPr>
              <a:t> the real you, Mind </a:t>
            </a:r>
            <a:r>
              <a:rPr lang="mr-IN" sz="2400" dirty="0" smtClean="0">
                <a:latin typeface="Times New Roman"/>
                <a:cs typeface="Times New Roman"/>
              </a:rPr>
              <a:t>–</a:t>
            </a:r>
            <a:r>
              <a:rPr lang="en-US" sz="2400" dirty="0" smtClean="0">
                <a:latin typeface="Times New Roman"/>
                <a:cs typeface="Times New Roman"/>
              </a:rPr>
              <a:t> how and what you think, Strength </a:t>
            </a:r>
            <a:r>
              <a:rPr lang="mr-IN" sz="2400" dirty="0" smtClean="0">
                <a:latin typeface="Times New Roman"/>
                <a:cs typeface="Times New Roman"/>
              </a:rPr>
              <a:t>–</a:t>
            </a:r>
            <a:r>
              <a:rPr lang="en-US" sz="2400" dirty="0" smtClean="0">
                <a:latin typeface="Times New Roman"/>
                <a:cs typeface="Times New Roman"/>
              </a:rPr>
              <a:t> what you put your effort into</a:t>
            </a:r>
          </a:p>
          <a:p>
            <a:endParaRPr lang="en-US" sz="2400" dirty="0" smtClean="0">
              <a:latin typeface="Times New Roman"/>
              <a:cs typeface="Times New Roman"/>
            </a:endParaRPr>
          </a:p>
          <a:p>
            <a:pPr marL="0" indent="0">
              <a:buNone/>
            </a:pPr>
            <a:endParaRPr lang="en-US" sz="2400" dirty="0">
              <a:latin typeface="Times New Roman"/>
              <a:cs typeface="Times New Roman"/>
            </a:endParaRPr>
          </a:p>
        </p:txBody>
      </p:sp>
    </p:spTree>
    <p:extLst>
      <p:ext uri="{BB962C8B-B14F-4D97-AF65-F5344CB8AC3E}">
        <p14:creationId xmlns:p14="http://schemas.microsoft.com/office/powerpoint/2010/main" val="70229136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 name="Title 1"/>
          <p:cNvSpPr>
            <a:spLocks noGrp="1"/>
          </p:cNvSpPr>
          <p:nvPr>
            <p:ph type="title"/>
          </p:nvPr>
        </p:nvSpPr>
        <p:spPr>
          <a:xfrm>
            <a:off x="622300" y="622300"/>
            <a:ext cx="7886700" cy="1023938"/>
          </a:xfrm>
        </p:spPr>
        <p:txBody>
          <a:bodyPr>
            <a:normAutofit/>
          </a:bodyPr>
          <a:lstStyle/>
          <a:p>
            <a:r>
              <a:rPr lang="en-US" sz="3200" b="1" u="sng" dirty="0" smtClean="0">
                <a:latin typeface="Times New Roman"/>
                <a:cs typeface="Times New Roman"/>
              </a:rPr>
              <a:t>Galatians 2:20</a:t>
            </a:r>
            <a:endParaRPr lang="en-US" sz="3200" b="1" u="sng" dirty="0">
              <a:latin typeface="Times New Roman"/>
              <a:cs typeface="Times New Roman"/>
            </a:endParaRPr>
          </a:p>
        </p:txBody>
      </p:sp>
      <p:sp>
        <p:nvSpPr>
          <p:cNvPr id="4" name="Content Placeholder 2"/>
          <p:cNvSpPr>
            <a:spLocks noGrp="1"/>
          </p:cNvSpPr>
          <p:nvPr>
            <p:ph idx="1"/>
          </p:nvPr>
        </p:nvSpPr>
        <p:spPr>
          <a:xfrm>
            <a:off x="723900" y="1841499"/>
            <a:ext cx="7696200" cy="4089401"/>
          </a:xfrm>
        </p:spPr>
        <p:txBody>
          <a:bodyPr>
            <a:normAutofit/>
          </a:bodyPr>
          <a:lstStyle/>
          <a:p>
            <a:pPr marL="0" indent="0">
              <a:buNone/>
            </a:pPr>
            <a:r>
              <a:rPr lang="en-US" sz="2400" i="1" dirty="0" smtClean="0">
                <a:latin typeface="Times New Roman"/>
                <a:cs typeface="Times New Roman"/>
              </a:rPr>
              <a:t>"</a:t>
            </a:r>
            <a:r>
              <a:rPr lang="en-US" sz="2400" i="1" dirty="0">
                <a:latin typeface="Times New Roman"/>
                <a:cs typeface="Times New Roman"/>
              </a:rPr>
              <a:t>I have been crucified with Christ; it is no longer I who live, but Christ lives in me; and the [life] which I now live in the flesh I live by faith in the Son of God, who loved me and gave Himself for me</a:t>
            </a:r>
            <a:r>
              <a:rPr lang="en-US" sz="2400" i="1" dirty="0" smtClean="0">
                <a:latin typeface="Times New Roman"/>
                <a:cs typeface="Times New Roman"/>
              </a:rPr>
              <a:t>.</a:t>
            </a:r>
          </a:p>
          <a:p>
            <a:pPr marL="0" indent="0">
              <a:buNone/>
            </a:pPr>
            <a:endParaRPr lang="en-US" sz="2400" i="1" dirty="0">
              <a:latin typeface="Times New Roman"/>
              <a:cs typeface="Times New Roman"/>
            </a:endParaRPr>
          </a:p>
          <a:p>
            <a:r>
              <a:rPr lang="en-US" sz="2400" dirty="0" smtClean="0">
                <a:latin typeface="Times New Roman"/>
                <a:cs typeface="Times New Roman"/>
              </a:rPr>
              <a:t>No longer I </a:t>
            </a:r>
            <a:r>
              <a:rPr lang="mr-IN" sz="2400" dirty="0" smtClean="0">
                <a:latin typeface="Times New Roman"/>
                <a:cs typeface="Times New Roman"/>
              </a:rPr>
              <a:t>–</a:t>
            </a:r>
            <a:r>
              <a:rPr lang="en-US" sz="2400" dirty="0" smtClean="0">
                <a:latin typeface="Times New Roman"/>
                <a:cs typeface="Times New Roman"/>
              </a:rPr>
              <a:t> not human focused but Christ focused</a:t>
            </a:r>
          </a:p>
          <a:p>
            <a:r>
              <a:rPr lang="en-US" sz="2400" dirty="0" smtClean="0">
                <a:latin typeface="Times New Roman"/>
                <a:cs typeface="Times New Roman"/>
              </a:rPr>
              <a:t>Christ lives in me </a:t>
            </a:r>
            <a:r>
              <a:rPr lang="mr-IN" sz="2400" dirty="0" smtClean="0">
                <a:latin typeface="Times New Roman"/>
                <a:cs typeface="Times New Roman"/>
              </a:rPr>
              <a:t>–</a:t>
            </a:r>
            <a:r>
              <a:rPr lang="en-US" sz="2400" dirty="0" smtClean="0">
                <a:latin typeface="Times New Roman"/>
                <a:cs typeface="Times New Roman"/>
              </a:rPr>
              <a:t> defines my worldview</a:t>
            </a:r>
          </a:p>
          <a:p>
            <a:r>
              <a:rPr lang="en-US" sz="2400" dirty="0" smtClean="0">
                <a:latin typeface="Times New Roman"/>
                <a:cs typeface="Times New Roman"/>
              </a:rPr>
              <a:t>Live by faith </a:t>
            </a:r>
            <a:r>
              <a:rPr lang="mr-IN" sz="2400" dirty="0" smtClean="0">
                <a:latin typeface="Times New Roman"/>
                <a:cs typeface="Times New Roman"/>
              </a:rPr>
              <a:t>–</a:t>
            </a:r>
            <a:r>
              <a:rPr lang="en-US" sz="2400" dirty="0" smtClean="0">
                <a:latin typeface="Times New Roman"/>
                <a:cs typeface="Times New Roman"/>
              </a:rPr>
              <a:t> source of all truth</a:t>
            </a:r>
            <a:endParaRPr lang="en-US" sz="2400" dirty="0">
              <a:latin typeface="Times New Roman"/>
              <a:cs typeface="Times New Roman"/>
            </a:endParaRPr>
          </a:p>
        </p:txBody>
      </p:sp>
    </p:spTree>
    <p:extLst>
      <p:ext uri="{BB962C8B-B14F-4D97-AF65-F5344CB8AC3E}">
        <p14:creationId xmlns:p14="http://schemas.microsoft.com/office/powerpoint/2010/main" val="70229136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 name="Title 1"/>
          <p:cNvSpPr>
            <a:spLocks noGrp="1"/>
          </p:cNvSpPr>
          <p:nvPr>
            <p:ph type="title"/>
          </p:nvPr>
        </p:nvSpPr>
        <p:spPr>
          <a:xfrm>
            <a:off x="622300" y="622300"/>
            <a:ext cx="7886700" cy="1023938"/>
          </a:xfrm>
        </p:spPr>
        <p:txBody>
          <a:bodyPr>
            <a:normAutofit/>
          </a:bodyPr>
          <a:lstStyle/>
          <a:p>
            <a:r>
              <a:rPr lang="en-US" sz="3200" b="1" u="sng" dirty="0" smtClean="0">
                <a:latin typeface="Times New Roman"/>
                <a:cs typeface="Times New Roman"/>
              </a:rPr>
              <a:t>Colossians 3:17</a:t>
            </a:r>
            <a:endParaRPr lang="en-US" sz="3200" b="1" u="sng" dirty="0">
              <a:latin typeface="Times New Roman"/>
              <a:cs typeface="Times New Roman"/>
            </a:endParaRPr>
          </a:p>
        </p:txBody>
      </p:sp>
      <p:sp>
        <p:nvSpPr>
          <p:cNvPr id="4" name="Content Placeholder 2"/>
          <p:cNvSpPr>
            <a:spLocks noGrp="1"/>
          </p:cNvSpPr>
          <p:nvPr>
            <p:ph idx="1"/>
          </p:nvPr>
        </p:nvSpPr>
        <p:spPr>
          <a:xfrm>
            <a:off x="723900" y="1841499"/>
            <a:ext cx="7696200" cy="4089401"/>
          </a:xfrm>
        </p:spPr>
        <p:txBody>
          <a:bodyPr>
            <a:normAutofit/>
          </a:bodyPr>
          <a:lstStyle/>
          <a:p>
            <a:pPr marL="0" indent="0">
              <a:buNone/>
            </a:pPr>
            <a:r>
              <a:rPr lang="en-US" sz="2400" i="1" dirty="0" smtClean="0">
                <a:latin typeface="Times New Roman"/>
                <a:cs typeface="Times New Roman"/>
              </a:rPr>
              <a:t>And </a:t>
            </a:r>
            <a:r>
              <a:rPr lang="en-US" sz="2400" i="1" dirty="0">
                <a:latin typeface="Times New Roman"/>
                <a:cs typeface="Times New Roman"/>
              </a:rPr>
              <a:t>whatever you do in word or deed, [do] all in the name of the Lord Jesus, giving thanks to God the Father through Him</a:t>
            </a:r>
            <a:r>
              <a:rPr lang="en-US" sz="2400" i="1" dirty="0" smtClean="0">
                <a:latin typeface="Times New Roman"/>
                <a:cs typeface="Times New Roman"/>
              </a:rPr>
              <a:t>.</a:t>
            </a:r>
          </a:p>
          <a:p>
            <a:pPr marL="0" indent="0">
              <a:buNone/>
            </a:pPr>
            <a:endParaRPr lang="en-US" sz="2400" dirty="0">
              <a:latin typeface="Times New Roman"/>
              <a:cs typeface="Times New Roman"/>
            </a:endParaRPr>
          </a:p>
          <a:p>
            <a:r>
              <a:rPr lang="en-US" sz="2400" dirty="0" smtClean="0">
                <a:latin typeface="Times New Roman"/>
                <a:cs typeface="Times New Roman"/>
              </a:rPr>
              <a:t>Whatever and All! </a:t>
            </a:r>
            <a:r>
              <a:rPr lang="mr-IN" sz="2400" dirty="0" smtClean="0">
                <a:latin typeface="Times New Roman"/>
                <a:cs typeface="Times New Roman"/>
              </a:rPr>
              <a:t>–</a:t>
            </a:r>
            <a:r>
              <a:rPr lang="en-US" sz="2400" dirty="0" smtClean="0">
                <a:latin typeface="Times New Roman"/>
                <a:cs typeface="Times New Roman"/>
              </a:rPr>
              <a:t> Christian Worldview applies to every aspect of life including political, education, law, economics, etc.</a:t>
            </a:r>
            <a:endParaRPr lang="en-US" sz="2400" dirty="0">
              <a:latin typeface="Times New Roman"/>
              <a:cs typeface="Times New Roman"/>
            </a:endParaRPr>
          </a:p>
          <a:p>
            <a:r>
              <a:rPr lang="en-US" sz="2400" dirty="0" smtClean="0">
                <a:latin typeface="Times New Roman"/>
                <a:cs typeface="Times New Roman"/>
              </a:rPr>
              <a:t>Name </a:t>
            </a:r>
            <a:r>
              <a:rPr lang="mr-IN" sz="2400" dirty="0" smtClean="0">
                <a:latin typeface="Times New Roman"/>
                <a:cs typeface="Times New Roman"/>
              </a:rPr>
              <a:t>–</a:t>
            </a:r>
            <a:r>
              <a:rPr lang="en-US" sz="2400" dirty="0" smtClean="0">
                <a:latin typeface="Times New Roman"/>
                <a:cs typeface="Times New Roman"/>
              </a:rPr>
              <a:t> The source of authority for everything</a:t>
            </a:r>
            <a:endParaRPr lang="en-US" sz="2400" dirty="0">
              <a:latin typeface="Times New Roman"/>
              <a:cs typeface="Times New Roman"/>
            </a:endParaRPr>
          </a:p>
        </p:txBody>
      </p:sp>
    </p:spTree>
    <p:extLst>
      <p:ext uri="{BB962C8B-B14F-4D97-AF65-F5344CB8AC3E}">
        <p14:creationId xmlns:p14="http://schemas.microsoft.com/office/powerpoint/2010/main" val="7022913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1"/>
          <p:cNvSpPr>
            <a:spLocks noGrp="1"/>
          </p:cNvSpPr>
          <p:nvPr>
            <p:ph type="title"/>
          </p:nvPr>
        </p:nvSpPr>
        <p:spPr>
          <a:xfrm>
            <a:off x="647700" y="783930"/>
            <a:ext cx="7620000" cy="1023938"/>
          </a:xfrm>
        </p:spPr>
        <p:txBody>
          <a:bodyPr>
            <a:normAutofit/>
          </a:bodyPr>
          <a:lstStyle/>
          <a:p>
            <a:r>
              <a:rPr lang="en-US" sz="3200" b="1" u="sng" dirty="0" smtClean="0">
                <a:latin typeface="Times New Roman"/>
                <a:cs typeface="Times New Roman"/>
              </a:rPr>
              <a:t>IN A HUMANIST WORLDVIEW</a:t>
            </a:r>
            <a:endParaRPr lang="en-US" sz="3200" b="1" u="sng" dirty="0">
              <a:latin typeface="Times New Roman"/>
              <a:cs typeface="Times New Roman"/>
            </a:endParaRPr>
          </a:p>
        </p:txBody>
      </p:sp>
      <p:sp>
        <p:nvSpPr>
          <p:cNvPr id="3" name="Content Placeholder 2"/>
          <p:cNvSpPr>
            <a:spLocks noGrp="1"/>
          </p:cNvSpPr>
          <p:nvPr>
            <p:ph idx="1"/>
          </p:nvPr>
        </p:nvSpPr>
        <p:spPr>
          <a:xfrm>
            <a:off x="767775" y="1906444"/>
            <a:ext cx="7594600" cy="4029075"/>
          </a:xfrm>
        </p:spPr>
        <p:txBody>
          <a:bodyPr>
            <a:normAutofit fontScale="92500"/>
          </a:bodyPr>
          <a:lstStyle/>
          <a:p>
            <a:pPr marL="0" lvl="0" indent="0" algn="just">
              <a:spcBef>
                <a:spcPts val="0"/>
              </a:spcBef>
              <a:buNone/>
            </a:pPr>
            <a:r>
              <a:rPr lang="en-US" sz="2400" b="1" dirty="0" smtClean="0">
                <a:latin typeface="Arial" panose="020B0604020202020204" pitchFamily="34" charset="0"/>
                <a:ea typeface="Calibri"/>
                <a:cs typeface="Arial" panose="020B0604020202020204" pitchFamily="34" charset="0"/>
              </a:rPr>
              <a:t>Every thought, action, and word spoken is framed from the viewpoint that:</a:t>
            </a:r>
            <a:endParaRPr lang="en-US" sz="2400" b="1" dirty="0">
              <a:latin typeface="Arial" panose="020B0604020202020204" pitchFamily="34" charset="0"/>
              <a:ea typeface="Calibri"/>
              <a:cs typeface="Arial" panose="020B0604020202020204" pitchFamily="34" charset="0"/>
            </a:endParaRPr>
          </a:p>
          <a:p>
            <a:pPr lvl="0">
              <a:spcBef>
                <a:spcPts val="0"/>
              </a:spcBef>
            </a:pPr>
            <a:r>
              <a:rPr lang="en-US" sz="2200" dirty="0" smtClean="0">
                <a:latin typeface="Arial" panose="020B0604020202020204" pitchFamily="34" charset="0"/>
                <a:ea typeface="Calibri"/>
                <a:cs typeface="Arial" panose="020B0604020202020204" pitchFamily="34" charset="0"/>
              </a:rPr>
              <a:t>There is only the physical. Nature/matter is self-existing, i.e. is eternal.</a:t>
            </a:r>
          </a:p>
          <a:p>
            <a:pPr lvl="0">
              <a:spcBef>
                <a:spcPts val="0"/>
              </a:spcBef>
            </a:pPr>
            <a:r>
              <a:rPr lang="en-US" sz="2200" dirty="0" smtClean="0">
                <a:latin typeface="Arial" panose="020B0604020202020204" pitchFamily="34" charset="0"/>
                <a:ea typeface="Calibri"/>
                <a:cs typeface="Arial" panose="020B0604020202020204" pitchFamily="34" charset="0"/>
              </a:rPr>
              <a:t>Only that which can be proven by experimentation (scientific method) is true. </a:t>
            </a:r>
          </a:p>
          <a:p>
            <a:pPr lvl="0">
              <a:spcBef>
                <a:spcPts val="0"/>
              </a:spcBef>
            </a:pPr>
            <a:r>
              <a:rPr lang="en-US" sz="2200" dirty="0" smtClean="0">
                <a:latin typeface="Arial" panose="020B0604020202020204" pitchFamily="34" charset="0"/>
                <a:ea typeface="Calibri"/>
                <a:cs typeface="Arial" panose="020B0604020202020204" pitchFamily="34" charset="0"/>
              </a:rPr>
              <a:t>There is no revelation from God. Humans develop and define their own ethics or morality based on what</a:t>
            </a:r>
            <a:r>
              <a:rPr lang="en-US" sz="2200" i="1" dirty="0" smtClean="0">
                <a:latin typeface="Arial" panose="020B0604020202020204" pitchFamily="34" charset="0"/>
                <a:ea typeface="Calibri"/>
                <a:cs typeface="Arial" panose="020B0604020202020204" pitchFamily="34" charset="0"/>
              </a:rPr>
              <a:t> they </a:t>
            </a:r>
            <a:r>
              <a:rPr lang="en-US" sz="2200" dirty="0" smtClean="0">
                <a:latin typeface="Arial" panose="020B0604020202020204" pitchFamily="34" charset="0"/>
                <a:ea typeface="Calibri"/>
                <a:cs typeface="Arial" panose="020B0604020202020204" pitchFamily="34" charset="0"/>
              </a:rPr>
              <a:t>consider is in their best interests.</a:t>
            </a:r>
          </a:p>
          <a:p>
            <a:pPr lvl="0">
              <a:spcBef>
                <a:spcPts val="0"/>
              </a:spcBef>
            </a:pPr>
            <a:r>
              <a:rPr lang="en-US" sz="2200" dirty="0" smtClean="0">
                <a:latin typeface="Arial" panose="020B0604020202020204" pitchFamily="34" charset="0"/>
                <a:cs typeface="Arial" panose="020B0604020202020204" pitchFamily="34" charset="0"/>
              </a:rPr>
              <a:t>There is no spirit; no God; no human soul; no life after death.</a:t>
            </a:r>
          </a:p>
          <a:p>
            <a:pPr lvl="0">
              <a:spcBef>
                <a:spcPts val="0"/>
              </a:spcBef>
            </a:pPr>
            <a:r>
              <a:rPr lang="en-US" sz="2200" dirty="0" smtClean="0">
                <a:latin typeface="Arial" panose="020B0604020202020204" pitchFamily="34" charset="0"/>
                <a:cs typeface="Arial" panose="020B0604020202020204" pitchFamily="34" charset="0"/>
              </a:rPr>
              <a:t>The life we have now is “all and enough” and should be lived to experience its full potential.</a:t>
            </a:r>
            <a:endParaRPr lang="en-US" sz="2200" dirty="0">
              <a:latin typeface="Franklin Gothic Medium Cond" panose="020B0606030402020204" pitchFamily="34" charset="0"/>
            </a:endParaRPr>
          </a:p>
        </p:txBody>
      </p:sp>
    </p:spTree>
    <p:extLst>
      <p:ext uri="{BB962C8B-B14F-4D97-AF65-F5344CB8AC3E}">
        <p14:creationId xmlns:p14="http://schemas.microsoft.com/office/powerpoint/2010/main" val="381390209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 name="Content Placeholder 2"/>
          <p:cNvSpPr>
            <a:spLocks noGrp="1"/>
          </p:cNvSpPr>
          <p:nvPr>
            <p:ph idx="1"/>
          </p:nvPr>
        </p:nvSpPr>
        <p:spPr>
          <a:xfrm>
            <a:off x="723900" y="1841499"/>
            <a:ext cx="7696200" cy="4089401"/>
          </a:xfrm>
        </p:spPr>
        <p:txBody>
          <a:bodyPr>
            <a:normAutofit/>
          </a:bodyPr>
          <a:lstStyle/>
          <a:p>
            <a:pPr marL="0" indent="0" algn="ctr">
              <a:buNone/>
            </a:pPr>
            <a:r>
              <a:rPr lang="en-US" sz="4000" dirty="0" smtClean="0">
                <a:latin typeface="Times New Roman"/>
                <a:cs typeface="Times New Roman"/>
              </a:rPr>
              <a:t>Proverbs 3:6 </a:t>
            </a:r>
          </a:p>
          <a:p>
            <a:pPr marL="0" indent="0" algn="ctr">
              <a:buNone/>
            </a:pPr>
            <a:endParaRPr lang="en-US" sz="4000" dirty="0">
              <a:latin typeface="Times New Roman"/>
              <a:cs typeface="Times New Roman"/>
            </a:endParaRPr>
          </a:p>
          <a:p>
            <a:pPr marL="0" indent="0" algn="ctr">
              <a:buNone/>
            </a:pPr>
            <a:r>
              <a:rPr lang="en-US" sz="4000" dirty="0" smtClean="0">
                <a:latin typeface="Times New Roman"/>
                <a:cs typeface="Times New Roman"/>
              </a:rPr>
              <a:t>In </a:t>
            </a:r>
            <a:r>
              <a:rPr lang="en-US" sz="4000" dirty="0">
                <a:latin typeface="Times New Roman"/>
                <a:cs typeface="Times New Roman"/>
              </a:rPr>
              <a:t>all your ways acknowledge Him, And He shall direct your paths.</a:t>
            </a:r>
          </a:p>
        </p:txBody>
      </p:sp>
    </p:spTree>
    <p:extLst>
      <p:ext uri="{BB962C8B-B14F-4D97-AF65-F5344CB8AC3E}">
        <p14:creationId xmlns:p14="http://schemas.microsoft.com/office/powerpoint/2010/main" val="7022913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 name="Title 1"/>
          <p:cNvSpPr>
            <a:spLocks noGrp="1"/>
          </p:cNvSpPr>
          <p:nvPr>
            <p:ph type="title"/>
          </p:nvPr>
        </p:nvSpPr>
        <p:spPr>
          <a:xfrm>
            <a:off x="622300" y="622299"/>
            <a:ext cx="7886700" cy="4715284"/>
          </a:xfrm>
        </p:spPr>
        <p:txBody>
          <a:bodyPr>
            <a:normAutofit/>
          </a:bodyPr>
          <a:lstStyle/>
          <a:p>
            <a:r>
              <a:rPr lang="en-US" sz="3200" b="1" u="sng" dirty="0">
                <a:latin typeface="Times New Roman"/>
                <a:cs typeface="Times New Roman"/>
              </a:rPr>
              <a:t>T</a:t>
            </a:r>
            <a:r>
              <a:rPr lang="en-US" sz="3200" b="1" u="sng" dirty="0" smtClean="0">
                <a:latin typeface="Times New Roman"/>
                <a:cs typeface="Times New Roman"/>
              </a:rPr>
              <a:t>he Pervasiveness of Humanism in Society and its often Unperceived Influence on Christians</a:t>
            </a:r>
            <a:endParaRPr lang="en-US" sz="3200" b="1" u="sng" dirty="0">
              <a:latin typeface="Times New Roman"/>
              <a:cs typeface="Times New Roman"/>
            </a:endParaRPr>
          </a:p>
        </p:txBody>
      </p:sp>
      <p:sp>
        <p:nvSpPr>
          <p:cNvPr id="4" name="Content Placeholder 2"/>
          <p:cNvSpPr>
            <a:spLocks noGrp="1"/>
          </p:cNvSpPr>
          <p:nvPr>
            <p:ph idx="1"/>
          </p:nvPr>
        </p:nvSpPr>
        <p:spPr>
          <a:xfrm>
            <a:off x="723900" y="1841499"/>
            <a:ext cx="7696200" cy="4089401"/>
          </a:xfrm>
        </p:spPr>
        <p:txBody>
          <a:bodyPr>
            <a:normAutofit/>
          </a:bodyPr>
          <a:lstStyle/>
          <a:p>
            <a:pPr marL="0" indent="0">
              <a:buNone/>
            </a:pPr>
            <a:r>
              <a:rPr lang="en-US" sz="2400" dirty="0" smtClean="0">
                <a:latin typeface="Times New Roman"/>
                <a:cs typeface="Times New Roman"/>
              </a:rPr>
              <a:t> </a:t>
            </a:r>
            <a:endParaRPr lang="en-US" sz="2400" dirty="0">
              <a:latin typeface="Times New Roman"/>
              <a:cs typeface="Times New Roman"/>
            </a:endParaRPr>
          </a:p>
        </p:txBody>
      </p:sp>
    </p:spTree>
    <p:extLst>
      <p:ext uri="{BB962C8B-B14F-4D97-AF65-F5344CB8AC3E}">
        <p14:creationId xmlns:p14="http://schemas.microsoft.com/office/powerpoint/2010/main" val="210723382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 name="Title 1"/>
          <p:cNvSpPr>
            <a:spLocks noGrp="1"/>
          </p:cNvSpPr>
          <p:nvPr>
            <p:ph type="title"/>
          </p:nvPr>
        </p:nvSpPr>
        <p:spPr>
          <a:xfrm>
            <a:off x="622300" y="622300"/>
            <a:ext cx="7886700" cy="1023938"/>
          </a:xfrm>
        </p:spPr>
        <p:txBody>
          <a:bodyPr>
            <a:normAutofit/>
          </a:bodyPr>
          <a:lstStyle/>
          <a:p>
            <a:r>
              <a:rPr lang="en-US" sz="3200" b="1" u="sng" dirty="0" smtClean="0">
                <a:latin typeface="Times New Roman"/>
                <a:cs typeface="Times New Roman"/>
              </a:rPr>
              <a:t>Lesson Learning Objectives</a:t>
            </a:r>
            <a:endParaRPr lang="en-US" sz="3200" b="1" u="sng" dirty="0">
              <a:latin typeface="Times New Roman"/>
              <a:cs typeface="Times New Roman"/>
            </a:endParaRPr>
          </a:p>
        </p:txBody>
      </p:sp>
      <p:sp>
        <p:nvSpPr>
          <p:cNvPr id="4" name="Content Placeholder 2"/>
          <p:cNvSpPr>
            <a:spLocks noGrp="1"/>
          </p:cNvSpPr>
          <p:nvPr>
            <p:ph idx="1"/>
          </p:nvPr>
        </p:nvSpPr>
        <p:spPr>
          <a:xfrm>
            <a:off x="723900" y="1841499"/>
            <a:ext cx="7696200" cy="4089401"/>
          </a:xfrm>
        </p:spPr>
        <p:txBody>
          <a:bodyPr>
            <a:normAutofit/>
          </a:bodyPr>
          <a:lstStyle/>
          <a:p>
            <a:r>
              <a:rPr lang="en-US" sz="2400" dirty="0" smtClean="0">
                <a:latin typeface="Times New Roman"/>
                <a:cs typeface="Times New Roman"/>
              </a:rPr>
              <a:t>To recognize the significant, widespread, and detrimental influence of Humanism on American Culture</a:t>
            </a:r>
          </a:p>
          <a:p>
            <a:r>
              <a:rPr lang="en-US" sz="2400" dirty="0" smtClean="0">
                <a:latin typeface="Times New Roman"/>
                <a:cs typeface="Times New Roman"/>
              </a:rPr>
              <a:t>To recognize that Christianity in general and each of us individually and specifically have had our thinking (World View) and behavior negatively impacted by Humanism</a:t>
            </a:r>
            <a:endParaRPr lang="en-US" sz="2400" dirty="0">
              <a:latin typeface="Times New Roman"/>
              <a:cs typeface="Times New Roman"/>
            </a:endParaRPr>
          </a:p>
          <a:p>
            <a:r>
              <a:rPr lang="en-US" sz="2400" dirty="0" smtClean="0">
                <a:latin typeface="Times New Roman"/>
                <a:cs typeface="Times New Roman"/>
              </a:rPr>
              <a:t>To recognize that a culture and mindset influenced by the teachings of the New Testament is far better than a Humanistic one, therefore we need to be zealous in preaching the gospel.</a:t>
            </a:r>
            <a:endParaRPr lang="en-US" sz="2400" dirty="0">
              <a:latin typeface="Times New Roman"/>
              <a:cs typeface="Times New Roman"/>
            </a:endParaRPr>
          </a:p>
        </p:txBody>
      </p:sp>
    </p:spTree>
    <p:extLst>
      <p:ext uri="{BB962C8B-B14F-4D97-AF65-F5344CB8AC3E}">
        <p14:creationId xmlns:p14="http://schemas.microsoft.com/office/powerpoint/2010/main" val="7022913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 name="Title 1"/>
          <p:cNvSpPr>
            <a:spLocks noGrp="1"/>
          </p:cNvSpPr>
          <p:nvPr>
            <p:ph type="title"/>
          </p:nvPr>
        </p:nvSpPr>
        <p:spPr>
          <a:xfrm>
            <a:off x="622300" y="622300"/>
            <a:ext cx="7886700" cy="1023938"/>
          </a:xfrm>
        </p:spPr>
        <p:txBody>
          <a:bodyPr>
            <a:normAutofit/>
          </a:bodyPr>
          <a:lstStyle/>
          <a:p>
            <a:r>
              <a:rPr lang="en-US" sz="3200" b="1" u="sng" dirty="0" smtClean="0">
                <a:latin typeface="Times New Roman"/>
                <a:cs typeface="Times New Roman"/>
              </a:rPr>
              <a:t>Definitions of Major Terms</a:t>
            </a:r>
            <a:endParaRPr lang="en-US" sz="3200" b="1" u="sng" dirty="0">
              <a:latin typeface="Times New Roman"/>
              <a:cs typeface="Times New Roman"/>
            </a:endParaRPr>
          </a:p>
        </p:txBody>
      </p:sp>
      <p:sp>
        <p:nvSpPr>
          <p:cNvPr id="4" name="Content Placeholder 2"/>
          <p:cNvSpPr>
            <a:spLocks noGrp="1"/>
          </p:cNvSpPr>
          <p:nvPr>
            <p:ph idx="1"/>
          </p:nvPr>
        </p:nvSpPr>
        <p:spPr>
          <a:xfrm>
            <a:off x="723900" y="1841499"/>
            <a:ext cx="7696200" cy="4089401"/>
          </a:xfrm>
        </p:spPr>
        <p:txBody>
          <a:bodyPr>
            <a:normAutofit fontScale="92500" lnSpcReduction="10000"/>
          </a:bodyPr>
          <a:lstStyle/>
          <a:p>
            <a:r>
              <a:rPr lang="en-US" sz="2400" dirty="0" smtClean="0">
                <a:latin typeface="Times New Roman"/>
                <a:cs typeface="Times New Roman"/>
              </a:rPr>
              <a:t>Culture </a:t>
            </a:r>
            <a:r>
              <a:rPr lang="mr-IN" sz="2400" dirty="0" smtClean="0">
                <a:latin typeface="Times New Roman"/>
                <a:cs typeface="Times New Roman"/>
              </a:rPr>
              <a:t>–</a:t>
            </a:r>
            <a:r>
              <a:rPr lang="en-US" sz="2400" dirty="0" smtClean="0">
                <a:latin typeface="Times New Roman"/>
                <a:cs typeface="Times New Roman"/>
              </a:rPr>
              <a:t> The social behavior and norms found in human societies founded through values transmitted through traditions, education, arts, entertainment, religion and other human interactions</a:t>
            </a:r>
          </a:p>
          <a:p>
            <a:r>
              <a:rPr lang="en-US" sz="2400" dirty="0" smtClean="0">
                <a:latin typeface="Times New Roman"/>
                <a:cs typeface="Times New Roman"/>
              </a:rPr>
              <a:t>Worldview </a:t>
            </a:r>
            <a:r>
              <a:rPr lang="mr-IN" sz="2400" dirty="0" smtClean="0">
                <a:latin typeface="Times New Roman"/>
                <a:cs typeface="Times New Roman"/>
              </a:rPr>
              <a:t>–</a:t>
            </a:r>
            <a:r>
              <a:rPr lang="en-US" sz="2400" dirty="0" smtClean="0">
                <a:latin typeface="Times New Roman"/>
                <a:cs typeface="Times New Roman"/>
              </a:rPr>
              <a:t> Worldview may be defined as how one sees life and the world at large. In this manner it can be compared to a pair of glasses. </a:t>
            </a:r>
          </a:p>
          <a:p>
            <a:r>
              <a:rPr lang="en-US" sz="2400" dirty="0" smtClean="0">
                <a:latin typeface="Times New Roman"/>
                <a:cs typeface="Times New Roman"/>
              </a:rPr>
              <a:t>Christian Mindset </a:t>
            </a:r>
            <a:r>
              <a:rPr lang="mr-IN" sz="2400" dirty="0" smtClean="0">
                <a:latin typeface="Times New Roman"/>
                <a:cs typeface="Times New Roman"/>
              </a:rPr>
              <a:t>–</a:t>
            </a:r>
            <a:r>
              <a:rPr lang="en-US" sz="2400" dirty="0" smtClean="0">
                <a:latin typeface="Times New Roman"/>
                <a:cs typeface="Times New Roman"/>
              </a:rPr>
              <a:t> A Biblical based worldview, often opposed to culture</a:t>
            </a:r>
          </a:p>
          <a:p>
            <a:r>
              <a:rPr lang="en-US" sz="2400" dirty="0" smtClean="0">
                <a:latin typeface="Times New Roman"/>
                <a:cs typeface="Times New Roman"/>
              </a:rPr>
              <a:t>Humanist Manifesto II </a:t>
            </a:r>
            <a:r>
              <a:rPr lang="mr-IN" sz="2400" dirty="0" smtClean="0">
                <a:latin typeface="Times New Roman"/>
                <a:cs typeface="Times New Roman"/>
              </a:rPr>
              <a:t>–</a:t>
            </a:r>
            <a:r>
              <a:rPr lang="en-US" sz="2400" dirty="0" smtClean="0">
                <a:latin typeface="Times New Roman"/>
                <a:cs typeface="Times New Roman"/>
              </a:rPr>
              <a:t> The 1973 version updated to reflect the despairs of  the 20</a:t>
            </a:r>
            <a:r>
              <a:rPr lang="en-US" sz="2400" baseline="30000" dirty="0" smtClean="0">
                <a:latin typeface="Times New Roman"/>
                <a:cs typeface="Times New Roman"/>
              </a:rPr>
              <a:t>th</a:t>
            </a:r>
            <a:r>
              <a:rPr lang="en-US" sz="2400" dirty="0" smtClean="0">
                <a:latin typeface="Times New Roman"/>
                <a:cs typeface="Times New Roman"/>
              </a:rPr>
              <a:t> century in regards to war, racism and human rights.</a:t>
            </a:r>
            <a:endParaRPr lang="en-US" sz="2400" dirty="0">
              <a:latin typeface="Times New Roman"/>
              <a:cs typeface="Times New Roman"/>
            </a:endParaRPr>
          </a:p>
        </p:txBody>
      </p:sp>
    </p:spTree>
    <p:extLst>
      <p:ext uri="{BB962C8B-B14F-4D97-AF65-F5344CB8AC3E}">
        <p14:creationId xmlns:p14="http://schemas.microsoft.com/office/powerpoint/2010/main" val="7022913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 name="Title 1"/>
          <p:cNvSpPr>
            <a:spLocks noGrp="1"/>
          </p:cNvSpPr>
          <p:nvPr>
            <p:ph type="title"/>
          </p:nvPr>
        </p:nvSpPr>
        <p:spPr>
          <a:xfrm>
            <a:off x="622300" y="622300"/>
            <a:ext cx="7886700" cy="1023938"/>
          </a:xfrm>
        </p:spPr>
        <p:txBody>
          <a:bodyPr>
            <a:normAutofit/>
          </a:bodyPr>
          <a:lstStyle/>
          <a:p>
            <a:r>
              <a:rPr lang="en-US" sz="3200" u="sng" dirty="0" smtClean="0"/>
              <a:t>Humanist </a:t>
            </a:r>
            <a:r>
              <a:rPr lang="en-US" sz="3200" u="sng" dirty="0"/>
              <a:t>Manifesto II – </a:t>
            </a:r>
            <a:r>
              <a:rPr lang="en-US" sz="3200" u="sng" dirty="0" smtClean="0"/>
              <a:t>1973</a:t>
            </a:r>
            <a:endParaRPr lang="en-US" sz="3200" b="1" u="sng" dirty="0">
              <a:latin typeface="Times New Roman"/>
              <a:cs typeface="Times New Roman"/>
            </a:endParaRPr>
          </a:p>
        </p:txBody>
      </p:sp>
      <p:sp>
        <p:nvSpPr>
          <p:cNvPr id="4" name="Content Placeholder 2"/>
          <p:cNvSpPr>
            <a:spLocks noGrp="1"/>
          </p:cNvSpPr>
          <p:nvPr>
            <p:ph idx="1"/>
          </p:nvPr>
        </p:nvSpPr>
        <p:spPr>
          <a:xfrm>
            <a:off x="723900" y="1821012"/>
            <a:ext cx="7696200" cy="4243119"/>
          </a:xfrm>
        </p:spPr>
        <p:txBody>
          <a:bodyPr>
            <a:normAutofit fontScale="92500" lnSpcReduction="20000"/>
          </a:bodyPr>
          <a:lstStyle/>
          <a:p>
            <a:pPr marL="0" indent="0">
              <a:buNone/>
            </a:pPr>
            <a:r>
              <a:rPr lang="en-US" sz="2400" dirty="0">
                <a:cs typeface="Times New Roman"/>
              </a:rPr>
              <a:t>Some </a:t>
            </a:r>
            <a:r>
              <a:rPr lang="en-US" sz="2400" dirty="0" smtClean="0">
                <a:cs typeface="Times New Roman"/>
              </a:rPr>
              <a:t>illustrative lines </a:t>
            </a:r>
            <a:r>
              <a:rPr lang="en-US" sz="2400" dirty="0">
                <a:cs typeface="Times New Roman"/>
              </a:rPr>
              <a:t>from the Humanist Manifesto II – </a:t>
            </a:r>
            <a:r>
              <a:rPr lang="en-US" sz="2400" dirty="0" smtClean="0">
                <a:cs typeface="Times New Roman"/>
              </a:rPr>
              <a:t>1973 that are pervasive is our society today!</a:t>
            </a:r>
            <a:endParaRPr lang="en-US" sz="2400" dirty="0">
              <a:cs typeface="Times New Roman"/>
            </a:endParaRPr>
          </a:p>
          <a:p>
            <a:endParaRPr lang="en-US" sz="2400" dirty="0">
              <a:cs typeface="Times New Roman"/>
            </a:endParaRPr>
          </a:p>
          <a:p>
            <a:pPr lvl="0"/>
            <a:r>
              <a:rPr lang="en-US" sz="2400" dirty="0">
                <a:cs typeface="Times New Roman"/>
              </a:rPr>
              <a:t>“No deity will save us, we must save ourselves</a:t>
            </a:r>
          </a:p>
          <a:p>
            <a:pPr lvl="0"/>
            <a:r>
              <a:rPr lang="en-US" sz="2400" dirty="0">
                <a:cs typeface="Times New Roman"/>
              </a:rPr>
              <a:t> “Promises of immortal salvation or fear of eternal damnation are both illusory and harmful”</a:t>
            </a:r>
          </a:p>
          <a:p>
            <a:pPr lvl="0"/>
            <a:r>
              <a:rPr lang="en-US" sz="2400" dirty="0">
                <a:cs typeface="Times New Roman"/>
              </a:rPr>
              <a:t>“Moral values derive their source from human experience”</a:t>
            </a:r>
          </a:p>
          <a:p>
            <a:pPr lvl="0"/>
            <a:r>
              <a:rPr lang="en-US" sz="2400" dirty="0">
                <a:cs typeface="Times New Roman"/>
              </a:rPr>
              <a:t>“Reason and Intelligence are the most effective instruments that humankind possesses. (Faith is no substitute.)</a:t>
            </a:r>
          </a:p>
          <a:p>
            <a:pPr lvl="0"/>
            <a:r>
              <a:rPr lang="en-US" sz="2400" dirty="0">
                <a:cs typeface="Times New Roman"/>
              </a:rPr>
              <a:t>“We believe in maximum individual autonomy”</a:t>
            </a:r>
          </a:p>
          <a:p>
            <a:pPr lvl="0"/>
            <a:r>
              <a:rPr lang="en-US" sz="2400" dirty="0">
                <a:cs typeface="Times New Roman"/>
              </a:rPr>
              <a:t>“We (should not) repress sexual conduct”</a:t>
            </a:r>
          </a:p>
          <a:p>
            <a:pPr lvl="0"/>
            <a:r>
              <a:rPr lang="en-US" sz="2400" dirty="0">
                <a:cs typeface="Times New Roman"/>
              </a:rPr>
              <a:t>“Civil liberties includes recognition of an individuals right to die with dignity, euthanasia, and the right to suicide</a:t>
            </a:r>
            <a:r>
              <a:rPr lang="en-US" sz="2400" dirty="0" smtClean="0">
                <a:cs typeface="Times New Roman"/>
              </a:rPr>
              <a:t>”</a:t>
            </a:r>
            <a:endParaRPr lang="en-US" sz="2400" dirty="0">
              <a:cs typeface="Times New Roman"/>
            </a:endParaRPr>
          </a:p>
        </p:txBody>
      </p:sp>
    </p:spTree>
    <p:extLst>
      <p:ext uri="{BB962C8B-B14F-4D97-AF65-F5344CB8AC3E}">
        <p14:creationId xmlns:p14="http://schemas.microsoft.com/office/powerpoint/2010/main" val="7022913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 name="Title 1"/>
          <p:cNvSpPr>
            <a:spLocks noGrp="1"/>
          </p:cNvSpPr>
          <p:nvPr>
            <p:ph type="title"/>
          </p:nvPr>
        </p:nvSpPr>
        <p:spPr>
          <a:xfrm>
            <a:off x="622300" y="622300"/>
            <a:ext cx="7886700" cy="1023938"/>
          </a:xfrm>
        </p:spPr>
        <p:txBody>
          <a:bodyPr>
            <a:normAutofit/>
          </a:bodyPr>
          <a:lstStyle/>
          <a:p>
            <a:r>
              <a:rPr lang="en-US" sz="3200" b="1" u="sng" dirty="0" smtClean="0">
                <a:latin typeface="Times New Roman"/>
                <a:cs typeface="Times New Roman"/>
              </a:rPr>
              <a:t>Impact on Education</a:t>
            </a:r>
            <a:endParaRPr lang="en-US" sz="3200" b="1" u="sng" dirty="0">
              <a:latin typeface="Times New Roman"/>
              <a:cs typeface="Times New Roman"/>
            </a:endParaRPr>
          </a:p>
        </p:txBody>
      </p:sp>
      <p:sp>
        <p:nvSpPr>
          <p:cNvPr id="4" name="Content Placeholder 2"/>
          <p:cNvSpPr>
            <a:spLocks noGrp="1"/>
          </p:cNvSpPr>
          <p:nvPr>
            <p:ph idx="1"/>
          </p:nvPr>
        </p:nvSpPr>
        <p:spPr>
          <a:xfrm>
            <a:off x="723900" y="1666726"/>
            <a:ext cx="7696200" cy="4576762"/>
          </a:xfrm>
        </p:spPr>
        <p:txBody>
          <a:bodyPr>
            <a:normAutofit/>
          </a:bodyPr>
          <a:lstStyle/>
          <a:p>
            <a:pPr marL="0" lvl="0" indent="0">
              <a:buNone/>
            </a:pPr>
            <a:r>
              <a:rPr lang="en-US" sz="2400" dirty="0"/>
              <a:t>"I am convinced that the battle for humankind's future must be waged and won in the public school classroom by teachers that correctly perceive their role as proselytizers of a new faith: a religion of humanity that recognizes and respects the spark of what theologians call divinity in every human being...The classroom must and will become an arena of conflict between the old and new -- the rotting corpse of Christianity, together with all its adjacent evils and misery, and the new faith of humanism, resplendent with the promise of a world in which the never-realized Christian ideal of 'love thy neighbor' will finally be achieved."  </a:t>
            </a:r>
            <a:r>
              <a:rPr lang="en-US" sz="2400" dirty="0" smtClean="0"/>
              <a:t>John </a:t>
            </a:r>
            <a:r>
              <a:rPr lang="en-US" sz="2400" dirty="0" err="1" smtClean="0"/>
              <a:t>Dunphy</a:t>
            </a:r>
            <a:r>
              <a:rPr lang="en-US" sz="2400" dirty="0" smtClean="0"/>
              <a:t> Humanist Magazine Jan/Feb 1983 p.26</a:t>
            </a:r>
            <a:endParaRPr lang="en-US" sz="2400" dirty="0">
              <a:latin typeface="Times New Roman"/>
              <a:cs typeface="Times New Roman"/>
            </a:endParaRPr>
          </a:p>
        </p:txBody>
      </p:sp>
    </p:spTree>
    <p:extLst>
      <p:ext uri="{BB962C8B-B14F-4D97-AF65-F5344CB8AC3E}">
        <p14:creationId xmlns:p14="http://schemas.microsoft.com/office/powerpoint/2010/main" val="7022913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 name="Title 1"/>
          <p:cNvSpPr>
            <a:spLocks noGrp="1"/>
          </p:cNvSpPr>
          <p:nvPr>
            <p:ph type="title"/>
          </p:nvPr>
        </p:nvSpPr>
        <p:spPr>
          <a:xfrm>
            <a:off x="622300" y="622300"/>
            <a:ext cx="7886700" cy="1023938"/>
          </a:xfrm>
        </p:spPr>
        <p:txBody>
          <a:bodyPr>
            <a:normAutofit/>
          </a:bodyPr>
          <a:lstStyle/>
          <a:p>
            <a:r>
              <a:rPr lang="en-US" sz="3200" b="1" u="sng" dirty="0" smtClean="0">
                <a:latin typeface="Times New Roman"/>
                <a:cs typeface="Times New Roman"/>
              </a:rPr>
              <a:t>Socializing a Secular Worldview</a:t>
            </a:r>
            <a:endParaRPr lang="en-US" sz="3200" b="1" u="sng" dirty="0">
              <a:latin typeface="Times New Roman"/>
              <a:cs typeface="Times New Roman"/>
            </a:endParaRPr>
          </a:p>
        </p:txBody>
      </p:sp>
      <p:sp>
        <p:nvSpPr>
          <p:cNvPr id="4" name="Content Placeholder 2"/>
          <p:cNvSpPr>
            <a:spLocks noGrp="1"/>
          </p:cNvSpPr>
          <p:nvPr>
            <p:ph idx="1"/>
          </p:nvPr>
        </p:nvSpPr>
        <p:spPr>
          <a:xfrm>
            <a:off x="723900" y="1841499"/>
            <a:ext cx="7696200" cy="4089401"/>
          </a:xfrm>
        </p:spPr>
        <p:txBody>
          <a:bodyPr>
            <a:normAutofit/>
          </a:bodyPr>
          <a:lstStyle/>
          <a:p>
            <a:pPr marL="0" lvl="0" indent="0">
              <a:buNone/>
            </a:pPr>
            <a:r>
              <a:rPr lang="en-US" sz="2400" b="1" dirty="0">
                <a:latin typeface="Times New Roman"/>
                <a:cs typeface="Times New Roman"/>
              </a:rPr>
              <a:t>Secular Worldview becomes redefined through all kinds of </a:t>
            </a:r>
            <a:r>
              <a:rPr lang="en-US" sz="2400" b="1" dirty="0" smtClean="0">
                <a:latin typeface="Times New Roman"/>
                <a:cs typeface="Times New Roman"/>
              </a:rPr>
              <a:t>Communication That “Socializes” the values:</a:t>
            </a:r>
            <a:endParaRPr lang="en-US" sz="2400" dirty="0" smtClean="0"/>
          </a:p>
          <a:p>
            <a:pPr lvl="0"/>
            <a:r>
              <a:rPr lang="en-US" sz="2400" dirty="0" smtClean="0"/>
              <a:t>Art </a:t>
            </a:r>
            <a:r>
              <a:rPr lang="en-US" sz="2400" dirty="0"/>
              <a:t>and Architecture – valued for its independence and being counter culture</a:t>
            </a:r>
          </a:p>
          <a:p>
            <a:pPr lvl="0"/>
            <a:r>
              <a:rPr lang="en-US" sz="2400" dirty="0"/>
              <a:t>Literature – written without absolutes or objectivity</a:t>
            </a:r>
          </a:p>
          <a:p>
            <a:pPr lvl="0"/>
            <a:r>
              <a:rPr lang="en-US" sz="2400" dirty="0"/>
              <a:t>Audio-Visual Technology (music, television, movies) – ignores, distorts and blasphemes Christian values and creates a fragmented, distorted view of reality.  </a:t>
            </a:r>
          </a:p>
          <a:p>
            <a:pPr lvl="0"/>
            <a:r>
              <a:rPr lang="en-US" sz="2400" dirty="0"/>
              <a:t>Science – beyond its practical benefits, but gives it status of a god.</a:t>
            </a:r>
          </a:p>
          <a:p>
            <a:pPr marL="0" lvl="0" indent="0">
              <a:buNone/>
            </a:pPr>
            <a:endParaRPr lang="en-US" sz="2400" dirty="0">
              <a:latin typeface="Times New Roman"/>
              <a:cs typeface="Times New Roman"/>
            </a:endParaRPr>
          </a:p>
        </p:txBody>
      </p:sp>
    </p:spTree>
    <p:extLst>
      <p:ext uri="{BB962C8B-B14F-4D97-AF65-F5344CB8AC3E}">
        <p14:creationId xmlns:p14="http://schemas.microsoft.com/office/powerpoint/2010/main" val="7022913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314</TotalTime>
  <Words>2536</Words>
  <Application>Microsoft Macintosh PowerPoint</Application>
  <PresentationFormat>On-screen Show (4:3)</PresentationFormat>
  <Paragraphs>150</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CHRISTIANITY vs HUMANISM</vt:lpstr>
      <vt:lpstr>IN A HUMANIST WORLDVIEW</vt:lpstr>
      <vt:lpstr>The Pervasiveness of Humanism in Society and its often Unperceived Influence on Christians</vt:lpstr>
      <vt:lpstr>Lesson Learning Objectives</vt:lpstr>
      <vt:lpstr>Definitions of Major Terms</vt:lpstr>
      <vt:lpstr>Humanist Manifesto II – 1973</vt:lpstr>
      <vt:lpstr>Impact on Education</vt:lpstr>
      <vt:lpstr>Socializing a Secular Worldview</vt:lpstr>
      <vt:lpstr>Impact on Christians</vt:lpstr>
      <vt:lpstr>Humanism Affects Your Thinking!</vt:lpstr>
      <vt:lpstr>PowerPoint Presentation</vt:lpstr>
      <vt:lpstr>PowerPoint Presentation</vt:lpstr>
      <vt:lpstr>PowerPoint Presentation</vt:lpstr>
      <vt:lpstr>PowerPoint Presentation</vt:lpstr>
      <vt:lpstr>PowerPoint Presentation</vt:lpstr>
      <vt:lpstr>Christian Worldview</vt:lpstr>
      <vt:lpstr>Worldview in Action</vt:lpstr>
      <vt:lpstr>Worldview in Action</vt:lpstr>
      <vt:lpstr>Worldview in Action</vt:lpstr>
      <vt:lpstr>Christian Worldview #1</vt:lpstr>
      <vt:lpstr>Christian Worldview #2</vt:lpstr>
      <vt:lpstr>Christian Worldview #3</vt:lpstr>
      <vt:lpstr>Christian Worldview #4</vt:lpstr>
      <vt:lpstr>PowerPoint Presentation</vt:lpstr>
      <vt:lpstr>2 Peter 1:2-3 </vt:lpstr>
      <vt:lpstr>Mark 12:30</vt:lpstr>
      <vt:lpstr>Galatians 2:20</vt:lpstr>
      <vt:lpstr>Colossians 3:17</vt:lpstr>
      <vt:lpstr>PowerPoint Presentation</vt:lpstr>
    </vt:vector>
  </TitlesOfParts>
  <Company>ATrueCreation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Tommie Washington</dc:creator>
  <cp:lastModifiedBy>Brett Pharr</cp:lastModifiedBy>
  <cp:revision>43</cp:revision>
  <dcterms:created xsi:type="dcterms:W3CDTF">2017-07-14T15:35:13Z</dcterms:created>
  <dcterms:modified xsi:type="dcterms:W3CDTF">2017-09-04T19:08:14Z</dcterms:modified>
</cp:coreProperties>
</file>