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67" r:id="rId3"/>
    <p:sldId id="262" r:id="rId4"/>
    <p:sldId id="263" r:id="rId5"/>
    <p:sldId id="264" r:id="rId6"/>
    <p:sldId id="265" r:id="rId7"/>
    <p:sldId id="266" r:id="rId8"/>
    <p:sldId id="309" r:id="rId9"/>
    <p:sldId id="268" r:id="rId10"/>
    <p:sldId id="269" r:id="rId11"/>
    <p:sldId id="270" r:id="rId12"/>
    <p:sldId id="271" r:id="rId13"/>
    <p:sldId id="272" r:id="rId14"/>
    <p:sldId id="273" r:id="rId15"/>
    <p:sldId id="274" r:id="rId16"/>
    <p:sldId id="297" r:id="rId17"/>
    <p:sldId id="276" r:id="rId18"/>
    <p:sldId id="277" r:id="rId19"/>
    <p:sldId id="278" r:id="rId20"/>
    <p:sldId id="279" r:id="rId21"/>
    <p:sldId id="298" r:id="rId22"/>
    <p:sldId id="299" r:id="rId23"/>
    <p:sldId id="280" r:id="rId24"/>
    <p:sldId id="281" r:id="rId25"/>
    <p:sldId id="282" r:id="rId26"/>
    <p:sldId id="300" r:id="rId27"/>
    <p:sldId id="301" r:id="rId28"/>
    <p:sldId id="302" r:id="rId29"/>
    <p:sldId id="283" r:id="rId30"/>
    <p:sldId id="284" r:id="rId31"/>
    <p:sldId id="303" r:id="rId32"/>
    <p:sldId id="285" r:id="rId33"/>
    <p:sldId id="304" r:id="rId34"/>
    <p:sldId id="305" r:id="rId35"/>
    <p:sldId id="306" r:id="rId36"/>
    <p:sldId id="286" r:id="rId37"/>
    <p:sldId id="307" r:id="rId38"/>
    <p:sldId id="308" r:id="rId3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D2D55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4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5DB6BCD-181B-4D90-A9CB-3B642DA76A16}" type="datetimeFigureOut">
              <a:rPr lang="en-US" smtClean="0"/>
              <a:t>9/1/2017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A614EE0-FCAD-4B31-BAFC-53E2829001F3}" type="slidenum">
              <a:rPr lang="en-US" smtClean="0"/>
              <a:t>‹#›</a:t>
            </a:fld>
            <a:endParaRPr lang="en-US"/>
          </a:p>
        </p:txBody>
      </p:sp>
    </p:spTree>
    <p:extLst>
      <p:ext uri="{BB962C8B-B14F-4D97-AF65-F5344CB8AC3E}">
        <p14:creationId xmlns:p14="http://schemas.microsoft.com/office/powerpoint/2010/main" val="122283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a:t>
            </a:fld>
            <a:endParaRPr lang="en-US"/>
          </a:p>
        </p:txBody>
      </p:sp>
    </p:spTree>
    <p:extLst>
      <p:ext uri="{BB962C8B-B14F-4D97-AF65-F5344CB8AC3E}">
        <p14:creationId xmlns:p14="http://schemas.microsoft.com/office/powerpoint/2010/main" val="10863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10</a:t>
            </a:fld>
            <a:endParaRPr lang="en-US"/>
          </a:p>
        </p:txBody>
      </p:sp>
    </p:spTree>
    <p:extLst>
      <p:ext uri="{BB962C8B-B14F-4D97-AF65-F5344CB8AC3E}">
        <p14:creationId xmlns:p14="http://schemas.microsoft.com/office/powerpoint/2010/main" val="132504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11</a:t>
            </a:fld>
            <a:endParaRPr lang="en-US"/>
          </a:p>
        </p:txBody>
      </p:sp>
    </p:spTree>
    <p:extLst>
      <p:ext uri="{BB962C8B-B14F-4D97-AF65-F5344CB8AC3E}">
        <p14:creationId xmlns:p14="http://schemas.microsoft.com/office/powerpoint/2010/main" val="23170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12</a:t>
            </a:fld>
            <a:endParaRPr lang="en-US"/>
          </a:p>
        </p:txBody>
      </p:sp>
    </p:spTree>
    <p:extLst>
      <p:ext uri="{BB962C8B-B14F-4D97-AF65-F5344CB8AC3E}">
        <p14:creationId xmlns:p14="http://schemas.microsoft.com/office/powerpoint/2010/main" val="297455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13</a:t>
            </a:fld>
            <a:endParaRPr lang="en-US"/>
          </a:p>
        </p:txBody>
      </p:sp>
    </p:spTree>
    <p:extLst>
      <p:ext uri="{BB962C8B-B14F-4D97-AF65-F5344CB8AC3E}">
        <p14:creationId xmlns:p14="http://schemas.microsoft.com/office/powerpoint/2010/main" val="83898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14</a:t>
            </a:fld>
            <a:endParaRPr lang="en-US"/>
          </a:p>
        </p:txBody>
      </p:sp>
    </p:spTree>
    <p:extLst>
      <p:ext uri="{BB962C8B-B14F-4D97-AF65-F5344CB8AC3E}">
        <p14:creationId xmlns:p14="http://schemas.microsoft.com/office/powerpoint/2010/main" val="314192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15</a:t>
            </a:fld>
            <a:endParaRPr lang="en-US"/>
          </a:p>
        </p:txBody>
      </p:sp>
    </p:spTree>
    <p:extLst>
      <p:ext uri="{BB962C8B-B14F-4D97-AF65-F5344CB8AC3E}">
        <p14:creationId xmlns:p14="http://schemas.microsoft.com/office/powerpoint/2010/main" val="249287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16</a:t>
            </a:fld>
            <a:endParaRPr lang="en-US"/>
          </a:p>
        </p:txBody>
      </p:sp>
    </p:spTree>
    <p:extLst>
      <p:ext uri="{BB962C8B-B14F-4D97-AF65-F5344CB8AC3E}">
        <p14:creationId xmlns:p14="http://schemas.microsoft.com/office/powerpoint/2010/main" val="153548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17</a:t>
            </a:fld>
            <a:endParaRPr lang="en-US"/>
          </a:p>
        </p:txBody>
      </p:sp>
    </p:spTree>
    <p:extLst>
      <p:ext uri="{BB962C8B-B14F-4D97-AF65-F5344CB8AC3E}">
        <p14:creationId xmlns:p14="http://schemas.microsoft.com/office/powerpoint/2010/main" val="2834281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18</a:t>
            </a:fld>
            <a:endParaRPr lang="en-US"/>
          </a:p>
        </p:txBody>
      </p:sp>
    </p:spTree>
    <p:extLst>
      <p:ext uri="{BB962C8B-B14F-4D97-AF65-F5344CB8AC3E}">
        <p14:creationId xmlns:p14="http://schemas.microsoft.com/office/powerpoint/2010/main" val="126123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19</a:t>
            </a:fld>
            <a:endParaRPr lang="en-US"/>
          </a:p>
        </p:txBody>
      </p:sp>
    </p:spTree>
    <p:extLst>
      <p:ext uri="{BB962C8B-B14F-4D97-AF65-F5344CB8AC3E}">
        <p14:creationId xmlns:p14="http://schemas.microsoft.com/office/powerpoint/2010/main" val="197291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a:t>
            </a:fld>
            <a:endParaRPr lang="en-US"/>
          </a:p>
        </p:txBody>
      </p:sp>
    </p:spTree>
    <p:extLst>
      <p:ext uri="{BB962C8B-B14F-4D97-AF65-F5344CB8AC3E}">
        <p14:creationId xmlns:p14="http://schemas.microsoft.com/office/powerpoint/2010/main" val="68564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20</a:t>
            </a:fld>
            <a:endParaRPr lang="en-US"/>
          </a:p>
        </p:txBody>
      </p:sp>
    </p:spTree>
    <p:extLst>
      <p:ext uri="{BB962C8B-B14F-4D97-AF65-F5344CB8AC3E}">
        <p14:creationId xmlns:p14="http://schemas.microsoft.com/office/powerpoint/2010/main" val="3232412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21</a:t>
            </a:fld>
            <a:endParaRPr lang="en-US"/>
          </a:p>
        </p:txBody>
      </p:sp>
    </p:spTree>
    <p:extLst>
      <p:ext uri="{BB962C8B-B14F-4D97-AF65-F5344CB8AC3E}">
        <p14:creationId xmlns:p14="http://schemas.microsoft.com/office/powerpoint/2010/main" val="1304543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22</a:t>
            </a:fld>
            <a:endParaRPr lang="en-US"/>
          </a:p>
        </p:txBody>
      </p:sp>
    </p:spTree>
    <p:extLst>
      <p:ext uri="{BB962C8B-B14F-4D97-AF65-F5344CB8AC3E}">
        <p14:creationId xmlns:p14="http://schemas.microsoft.com/office/powerpoint/2010/main" val="21009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23</a:t>
            </a:fld>
            <a:endParaRPr lang="en-US"/>
          </a:p>
        </p:txBody>
      </p:sp>
    </p:spTree>
    <p:extLst>
      <p:ext uri="{BB962C8B-B14F-4D97-AF65-F5344CB8AC3E}">
        <p14:creationId xmlns:p14="http://schemas.microsoft.com/office/powerpoint/2010/main" val="2149349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24</a:t>
            </a:fld>
            <a:endParaRPr lang="en-US"/>
          </a:p>
        </p:txBody>
      </p:sp>
    </p:spTree>
    <p:extLst>
      <p:ext uri="{BB962C8B-B14F-4D97-AF65-F5344CB8AC3E}">
        <p14:creationId xmlns:p14="http://schemas.microsoft.com/office/powerpoint/2010/main" val="2938195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25</a:t>
            </a:fld>
            <a:endParaRPr lang="en-US"/>
          </a:p>
        </p:txBody>
      </p:sp>
    </p:spTree>
    <p:extLst>
      <p:ext uri="{BB962C8B-B14F-4D97-AF65-F5344CB8AC3E}">
        <p14:creationId xmlns:p14="http://schemas.microsoft.com/office/powerpoint/2010/main" val="1151770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26</a:t>
            </a:fld>
            <a:endParaRPr lang="en-US"/>
          </a:p>
        </p:txBody>
      </p:sp>
    </p:spTree>
    <p:extLst>
      <p:ext uri="{BB962C8B-B14F-4D97-AF65-F5344CB8AC3E}">
        <p14:creationId xmlns:p14="http://schemas.microsoft.com/office/powerpoint/2010/main" val="32483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27</a:t>
            </a:fld>
            <a:endParaRPr lang="en-US"/>
          </a:p>
        </p:txBody>
      </p:sp>
    </p:spTree>
    <p:extLst>
      <p:ext uri="{BB962C8B-B14F-4D97-AF65-F5344CB8AC3E}">
        <p14:creationId xmlns:p14="http://schemas.microsoft.com/office/powerpoint/2010/main" val="3935836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28</a:t>
            </a:fld>
            <a:endParaRPr lang="en-US"/>
          </a:p>
        </p:txBody>
      </p:sp>
    </p:spTree>
    <p:extLst>
      <p:ext uri="{BB962C8B-B14F-4D97-AF65-F5344CB8AC3E}">
        <p14:creationId xmlns:p14="http://schemas.microsoft.com/office/powerpoint/2010/main" val="979080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29</a:t>
            </a:fld>
            <a:endParaRPr lang="en-US"/>
          </a:p>
        </p:txBody>
      </p:sp>
    </p:spTree>
    <p:extLst>
      <p:ext uri="{BB962C8B-B14F-4D97-AF65-F5344CB8AC3E}">
        <p14:creationId xmlns:p14="http://schemas.microsoft.com/office/powerpoint/2010/main" val="336256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a:t>
            </a:fld>
            <a:endParaRPr lang="en-US"/>
          </a:p>
        </p:txBody>
      </p:sp>
    </p:spTree>
    <p:extLst>
      <p:ext uri="{BB962C8B-B14F-4D97-AF65-F5344CB8AC3E}">
        <p14:creationId xmlns:p14="http://schemas.microsoft.com/office/powerpoint/2010/main" val="3662889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30</a:t>
            </a:fld>
            <a:endParaRPr lang="en-US"/>
          </a:p>
        </p:txBody>
      </p:sp>
    </p:spTree>
    <p:extLst>
      <p:ext uri="{BB962C8B-B14F-4D97-AF65-F5344CB8AC3E}">
        <p14:creationId xmlns:p14="http://schemas.microsoft.com/office/powerpoint/2010/main" val="29611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31</a:t>
            </a:fld>
            <a:endParaRPr lang="en-US"/>
          </a:p>
        </p:txBody>
      </p:sp>
    </p:spTree>
    <p:extLst>
      <p:ext uri="{BB962C8B-B14F-4D97-AF65-F5344CB8AC3E}">
        <p14:creationId xmlns:p14="http://schemas.microsoft.com/office/powerpoint/2010/main" val="3372025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32</a:t>
            </a:fld>
            <a:endParaRPr lang="en-US"/>
          </a:p>
        </p:txBody>
      </p:sp>
    </p:spTree>
    <p:extLst>
      <p:ext uri="{BB962C8B-B14F-4D97-AF65-F5344CB8AC3E}">
        <p14:creationId xmlns:p14="http://schemas.microsoft.com/office/powerpoint/2010/main" val="400681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33</a:t>
            </a:fld>
            <a:endParaRPr lang="en-US"/>
          </a:p>
        </p:txBody>
      </p:sp>
    </p:spTree>
    <p:extLst>
      <p:ext uri="{BB962C8B-B14F-4D97-AF65-F5344CB8AC3E}">
        <p14:creationId xmlns:p14="http://schemas.microsoft.com/office/powerpoint/2010/main" val="2571896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34</a:t>
            </a:fld>
            <a:endParaRPr lang="en-US"/>
          </a:p>
        </p:txBody>
      </p:sp>
    </p:spTree>
    <p:extLst>
      <p:ext uri="{BB962C8B-B14F-4D97-AF65-F5344CB8AC3E}">
        <p14:creationId xmlns:p14="http://schemas.microsoft.com/office/powerpoint/2010/main" val="3431770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35</a:t>
            </a:fld>
            <a:endParaRPr lang="en-US"/>
          </a:p>
        </p:txBody>
      </p:sp>
    </p:spTree>
    <p:extLst>
      <p:ext uri="{BB962C8B-B14F-4D97-AF65-F5344CB8AC3E}">
        <p14:creationId xmlns:p14="http://schemas.microsoft.com/office/powerpoint/2010/main" val="2117915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36</a:t>
            </a:fld>
            <a:endParaRPr lang="en-US"/>
          </a:p>
        </p:txBody>
      </p:sp>
    </p:spTree>
    <p:extLst>
      <p:ext uri="{BB962C8B-B14F-4D97-AF65-F5344CB8AC3E}">
        <p14:creationId xmlns:p14="http://schemas.microsoft.com/office/powerpoint/2010/main" val="1640390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37</a:t>
            </a:fld>
            <a:endParaRPr lang="en-US"/>
          </a:p>
        </p:txBody>
      </p:sp>
    </p:spTree>
    <p:extLst>
      <p:ext uri="{BB962C8B-B14F-4D97-AF65-F5344CB8AC3E}">
        <p14:creationId xmlns:p14="http://schemas.microsoft.com/office/powerpoint/2010/main" val="3867005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38</a:t>
            </a:fld>
            <a:endParaRPr lang="en-US"/>
          </a:p>
        </p:txBody>
      </p:sp>
    </p:spTree>
    <p:extLst>
      <p:ext uri="{BB962C8B-B14F-4D97-AF65-F5344CB8AC3E}">
        <p14:creationId xmlns:p14="http://schemas.microsoft.com/office/powerpoint/2010/main" val="247228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4</a:t>
            </a:fld>
            <a:endParaRPr lang="en-US"/>
          </a:p>
        </p:txBody>
      </p:sp>
    </p:spTree>
    <p:extLst>
      <p:ext uri="{BB962C8B-B14F-4D97-AF65-F5344CB8AC3E}">
        <p14:creationId xmlns:p14="http://schemas.microsoft.com/office/powerpoint/2010/main" val="23724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5</a:t>
            </a:fld>
            <a:endParaRPr lang="en-US"/>
          </a:p>
        </p:txBody>
      </p:sp>
    </p:spTree>
    <p:extLst>
      <p:ext uri="{BB962C8B-B14F-4D97-AF65-F5344CB8AC3E}">
        <p14:creationId xmlns:p14="http://schemas.microsoft.com/office/powerpoint/2010/main" val="90710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6</a:t>
            </a:fld>
            <a:endParaRPr lang="en-US"/>
          </a:p>
        </p:txBody>
      </p:sp>
    </p:spTree>
    <p:extLst>
      <p:ext uri="{BB962C8B-B14F-4D97-AF65-F5344CB8AC3E}">
        <p14:creationId xmlns:p14="http://schemas.microsoft.com/office/powerpoint/2010/main" val="411093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7</a:t>
            </a:fld>
            <a:endParaRPr lang="en-US"/>
          </a:p>
        </p:txBody>
      </p:sp>
    </p:spTree>
    <p:extLst>
      <p:ext uri="{BB962C8B-B14F-4D97-AF65-F5344CB8AC3E}">
        <p14:creationId xmlns:p14="http://schemas.microsoft.com/office/powerpoint/2010/main" val="2984064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8</a:t>
            </a:fld>
            <a:endParaRPr lang="en-US"/>
          </a:p>
        </p:txBody>
      </p:sp>
    </p:spTree>
    <p:extLst>
      <p:ext uri="{BB962C8B-B14F-4D97-AF65-F5344CB8AC3E}">
        <p14:creationId xmlns:p14="http://schemas.microsoft.com/office/powerpoint/2010/main" val="298406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14EE0-FCAD-4B31-BAFC-53E2829001F3}" type="slidenum">
              <a:rPr lang="en-US" smtClean="0"/>
              <a:t>9</a:t>
            </a:fld>
            <a:endParaRPr lang="en-US"/>
          </a:p>
        </p:txBody>
      </p:sp>
    </p:spTree>
    <p:extLst>
      <p:ext uri="{BB962C8B-B14F-4D97-AF65-F5344CB8AC3E}">
        <p14:creationId xmlns:p14="http://schemas.microsoft.com/office/powerpoint/2010/main" val="83523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CC834F-F5F6-4EE5-9C0D-E5A35BA25E9B}" type="datetime1">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187730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E281A-2ACB-42FD-99C4-12F1234CBE8A}" type="datetime1">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57869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A81DF-9461-43AF-9563-8B9A1B031F6E}" type="datetime1">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73794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BBF8D-54EB-4DBC-9A9E-8E227987EA9D}" type="datetime1">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03631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36F7A-8DAE-471E-B17B-8EB3DC94E808}" type="datetime1">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240689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7FAB2-AA0C-452F-A53A-6A323618A096}" type="datetime1">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141845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0DBB8-E50C-4269-9491-87DC53C0C3FC}" type="datetime1">
              <a:rPr lang="en-US" smtClean="0"/>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267360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3C293-3C92-4B11-8121-EAA51BFB5FB3}" type="datetime1">
              <a:rPr lang="en-US" smtClean="0"/>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20960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FE1B5-FB77-46B5-A41B-5FADF39EA231}" type="datetime1">
              <a:rPr lang="en-US" smtClean="0"/>
              <a:t>9/1/2017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11102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ED857-AB81-40DF-981F-FF0AEFE3DE17}" type="datetime1">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285356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818C7-93BD-4A64-B032-C6BFEE90441F}" type="datetime1">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B4328-5D43-D644-A100-6636F97200BA}" type="slidenum">
              <a:rPr lang="en-US" smtClean="0"/>
              <a:t>‹#›</a:t>
            </a:fld>
            <a:endParaRPr lang="en-US"/>
          </a:p>
        </p:txBody>
      </p:sp>
    </p:spTree>
    <p:extLst>
      <p:ext uri="{BB962C8B-B14F-4D97-AF65-F5344CB8AC3E}">
        <p14:creationId xmlns:p14="http://schemas.microsoft.com/office/powerpoint/2010/main" val="31831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4688C-1CB3-4822-B39B-8F78ADDF8A2B}" type="datetime1">
              <a:rPr lang="en-US" smtClean="0"/>
              <a:t>9/1/2017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B4328-5D43-D644-A100-6636F97200BA}" type="slidenum">
              <a:rPr lang="en-US" smtClean="0"/>
              <a:t>‹#›</a:t>
            </a:fld>
            <a:endParaRPr lang="en-US"/>
          </a:p>
        </p:txBody>
      </p:sp>
    </p:spTree>
    <p:extLst>
      <p:ext uri="{BB962C8B-B14F-4D97-AF65-F5344CB8AC3E}">
        <p14:creationId xmlns:p14="http://schemas.microsoft.com/office/powerpoint/2010/main" val="425664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711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3746" y="1"/>
            <a:ext cx="8318809" cy="1754326"/>
          </a:xfrm>
          <a:prstGeom prst="rect">
            <a:avLst/>
          </a:prstGeom>
        </p:spPr>
        <p:txBody>
          <a:bodyPr wrap="square">
            <a:spAutoFit/>
          </a:bodyPr>
          <a:lstStyle/>
          <a:p>
            <a:pPr lvl="0" algn="ct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Lesson </a:t>
            </a:r>
            <a:r>
              <a:rPr lang="en-US" sz="3600" b="1" dirty="0" smtClean="0">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1</a:t>
            </a:r>
          </a:p>
          <a:p>
            <a:pPr lvl="0" algn="ctr"/>
            <a:r>
              <a:rPr lang="en-US" sz="3600" b="1" dirty="0" smtClean="0">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Secular Humanism – An Overview</a:t>
            </a:r>
            <a:endPar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E4B4328-5D43-D644-A100-6636F97200BA}" type="slidenum">
              <a:rPr lang="en-US" smtClean="0"/>
              <a:t>1</a:t>
            </a:fld>
            <a:endParaRPr lang="en-US"/>
          </a:p>
        </p:txBody>
      </p:sp>
    </p:spTree>
    <p:extLst>
      <p:ext uri="{BB962C8B-B14F-4D97-AF65-F5344CB8AC3E}">
        <p14:creationId xmlns:p14="http://schemas.microsoft.com/office/powerpoint/2010/main" val="42071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smtClean="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284662"/>
          </a:xfrm>
        </p:spPr>
        <p:txBody>
          <a:bodyPr>
            <a:normAutofit/>
          </a:bodyPr>
          <a:lstStyle/>
          <a:p>
            <a:pPr lvl="0"/>
            <a:r>
              <a:rPr lang="en-US" sz="2400" b="1" dirty="0">
                <a:solidFill>
                  <a:prstClr val="black"/>
                </a:solidFill>
                <a:latin typeface="Arial" panose="020B0604020202020204" pitchFamily="34" charset="0"/>
                <a:cs typeface="Arial" panose="020B0604020202020204" pitchFamily="34" charset="0"/>
              </a:rPr>
              <a:t>In </a:t>
            </a:r>
            <a:r>
              <a:rPr lang="en-US" sz="2400" b="1" dirty="0">
                <a:solidFill>
                  <a:srgbClr val="FF0000"/>
                </a:solidFill>
                <a:latin typeface="Arial" panose="020B0604020202020204" pitchFamily="34" charset="0"/>
                <a:cs typeface="Arial" panose="020B0604020202020204" pitchFamily="34" charset="0"/>
              </a:rPr>
              <a:t>Deut. 18:15 – 22</a:t>
            </a:r>
            <a:r>
              <a:rPr lang="en-US" sz="2400" b="1" dirty="0">
                <a:solidFill>
                  <a:prstClr val="black"/>
                </a:solidFill>
                <a:latin typeface="Arial" panose="020B0604020202020204" pitchFamily="34" charset="0"/>
                <a:cs typeface="Arial" panose="020B0604020202020204" pitchFamily="34" charset="0"/>
              </a:rPr>
              <a:t>, God describes how the children of Israel would get  information and advice on how to live their lives and to make day to day decisions – </a:t>
            </a:r>
            <a:r>
              <a:rPr lang="en-US" sz="2400" b="1" dirty="0">
                <a:solidFill>
                  <a:srgbClr val="FF0000"/>
                </a:solidFill>
                <a:latin typeface="Arial" panose="020B0604020202020204" pitchFamily="34" charset="0"/>
                <a:cs typeface="Arial" panose="020B0604020202020204" pitchFamily="34" charset="0"/>
              </a:rPr>
              <a:t>from prophets that God would raise up among them</a:t>
            </a:r>
            <a:r>
              <a:rPr lang="en-US" sz="2400" b="1" dirty="0">
                <a:solidFill>
                  <a:prstClr val="black"/>
                </a:solidFill>
                <a:latin typeface="Arial" panose="020B0604020202020204" pitchFamily="34" charset="0"/>
                <a:cs typeface="Arial" panose="020B0604020202020204" pitchFamily="34" charset="0"/>
              </a:rPr>
              <a:t>.  </a:t>
            </a:r>
          </a:p>
          <a:p>
            <a:pPr lvl="0"/>
            <a:r>
              <a:rPr lang="en-US" sz="2400" b="1" dirty="0">
                <a:solidFill>
                  <a:srgbClr val="FF0000"/>
                </a:solidFill>
                <a:latin typeface="Arial" panose="020B0604020202020204" pitchFamily="34" charset="0"/>
                <a:cs typeface="Arial" panose="020B0604020202020204" pitchFamily="34" charset="0"/>
              </a:rPr>
              <a:t>Jesus Christ would be the culmination of this prophetic system</a:t>
            </a:r>
            <a:r>
              <a:rPr lang="en-US" sz="2400" b="1" dirty="0">
                <a:solidFill>
                  <a:prstClr val="black"/>
                </a:solidFill>
                <a:latin typeface="Arial" panose="020B0604020202020204" pitchFamily="34" charset="0"/>
                <a:cs typeface="Arial" panose="020B0604020202020204" pitchFamily="34" charset="0"/>
              </a:rPr>
              <a:t>: “</a:t>
            </a:r>
            <a:r>
              <a:rPr lang="en-US" sz="2400" b="1" i="1" dirty="0">
                <a:solidFill>
                  <a:prstClr val="black"/>
                </a:solidFill>
                <a:latin typeface="Arial" panose="020B0604020202020204" pitchFamily="34" charset="0"/>
                <a:cs typeface="Arial" panose="020B0604020202020204" pitchFamily="34" charset="0"/>
              </a:rPr>
              <a:t>God, who at sundry times and in diverse manners, </a:t>
            </a:r>
            <a:r>
              <a:rPr lang="en-US" sz="2400" b="1" i="1" dirty="0" err="1">
                <a:solidFill>
                  <a:prstClr val="black"/>
                </a:solidFill>
                <a:latin typeface="Arial" panose="020B0604020202020204" pitchFamily="34" charset="0"/>
                <a:cs typeface="Arial" panose="020B0604020202020204" pitchFamily="34" charset="0"/>
              </a:rPr>
              <a:t>spake</a:t>
            </a:r>
            <a:r>
              <a:rPr lang="en-US" sz="2400" b="1" i="1" dirty="0">
                <a:solidFill>
                  <a:prstClr val="black"/>
                </a:solidFill>
                <a:latin typeface="Arial" panose="020B0604020202020204" pitchFamily="34" charset="0"/>
                <a:cs typeface="Arial" panose="020B0604020202020204" pitchFamily="34" charset="0"/>
              </a:rPr>
              <a:t> in time past unto the fathers by the prophets, Hath in these last days spoken unto us by his Son …</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Heb. 1:1,2</a:t>
            </a:r>
            <a:r>
              <a:rPr lang="en-US" sz="2400" b="1" dirty="0">
                <a:solidFill>
                  <a:prstClr val="black"/>
                </a:solidFill>
                <a:latin typeface="Arial" panose="020B0604020202020204" pitchFamily="34" charset="0"/>
                <a:cs typeface="Arial" panose="020B0604020202020204" pitchFamily="34" charset="0"/>
              </a:rPr>
              <a:t>).</a:t>
            </a:r>
            <a:endParaRPr lang="en-US" sz="2000" b="1" dirty="0">
              <a:solidFill>
                <a:prstClr val="black"/>
              </a:solidFill>
              <a:latin typeface="Arial" panose="020B0604020202020204" pitchFamily="34" charset="0"/>
              <a:cs typeface="Arial" panose="020B0604020202020204" pitchFamily="34" charset="0"/>
            </a:endParaRP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10</a:t>
            </a:fld>
            <a:endParaRPr lang="en-US"/>
          </a:p>
        </p:txBody>
      </p:sp>
    </p:spTree>
    <p:extLst>
      <p:ext uri="{BB962C8B-B14F-4D97-AF65-F5344CB8AC3E}">
        <p14:creationId xmlns:p14="http://schemas.microsoft.com/office/powerpoint/2010/main" val="340459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385852"/>
          </a:xfrm>
        </p:spPr>
        <p:txBody>
          <a:bodyPr>
            <a:normAutofit lnSpcReduction="10000"/>
          </a:bodyPr>
          <a:lstStyle/>
          <a:p>
            <a:pPr lvl="0"/>
            <a:r>
              <a:rPr lang="en-US" sz="2200" b="1" dirty="0">
                <a:solidFill>
                  <a:prstClr val="black"/>
                </a:solidFill>
                <a:latin typeface="Arial" panose="020B0604020202020204" pitchFamily="34" charset="0"/>
                <a:cs typeface="Arial" panose="020B0604020202020204" pitchFamily="34" charset="0"/>
              </a:rPr>
              <a:t>Because “</a:t>
            </a:r>
            <a:r>
              <a:rPr lang="en-US" sz="2200" b="1" i="1" dirty="0">
                <a:solidFill>
                  <a:prstClr val="black"/>
                </a:solidFill>
                <a:latin typeface="Arial" panose="020B0604020202020204" pitchFamily="34" charset="0"/>
                <a:cs typeface="Arial" panose="020B0604020202020204" pitchFamily="34" charset="0"/>
              </a:rPr>
              <a:t>the way of man is not in himself; it </a:t>
            </a:r>
            <a:r>
              <a:rPr lang="en-US" sz="2200" b="1" i="1" dirty="0" smtClean="0">
                <a:solidFill>
                  <a:prstClr val="black"/>
                </a:solidFill>
                <a:latin typeface="Arial" panose="020B0604020202020204" pitchFamily="34" charset="0"/>
                <a:cs typeface="Arial" panose="020B0604020202020204" pitchFamily="34" charset="0"/>
              </a:rPr>
              <a:t>            is </a:t>
            </a:r>
            <a:r>
              <a:rPr lang="en-US" sz="2200" b="1" i="1" dirty="0">
                <a:solidFill>
                  <a:prstClr val="black"/>
                </a:solidFill>
                <a:latin typeface="Arial" panose="020B0604020202020204" pitchFamily="34" charset="0"/>
                <a:cs typeface="Arial" panose="020B0604020202020204" pitchFamily="34" charset="0"/>
              </a:rPr>
              <a:t>not in man that </a:t>
            </a:r>
            <a:r>
              <a:rPr lang="en-US" sz="2200" b="1" i="1" dirty="0" err="1">
                <a:solidFill>
                  <a:prstClr val="black"/>
                </a:solidFill>
                <a:latin typeface="Arial" panose="020B0604020202020204" pitchFamily="34" charset="0"/>
                <a:cs typeface="Arial" panose="020B0604020202020204" pitchFamily="34" charset="0"/>
              </a:rPr>
              <a:t>walketh</a:t>
            </a:r>
            <a:r>
              <a:rPr lang="en-US" sz="2200" b="1" i="1" dirty="0">
                <a:solidFill>
                  <a:prstClr val="black"/>
                </a:solidFill>
                <a:latin typeface="Arial" panose="020B0604020202020204" pitchFamily="34" charset="0"/>
                <a:cs typeface="Arial" panose="020B0604020202020204" pitchFamily="34" charset="0"/>
              </a:rPr>
              <a:t> to direct his steps</a:t>
            </a:r>
            <a:r>
              <a:rPr lang="en-US" sz="2200" b="1" dirty="0">
                <a:solidFill>
                  <a:prstClr val="black"/>
                </a:solidFill>
                <a:latin typeface="Arial" panose="020B0604020202020204" pitchFamily="34" charset="0"/>
                <a:cs typeface="Arial" panose="020B0604020202020204" pitchFamily="34" charset="0"/>
              </a:rPr>
              <a:t>” </a:t>
            </a:r>
            <a:r>
              <a:rPr lang="en-US" sz="2200" b="1" dirty="0" smtClean="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Jer. 10:23</a:t>
            </a:r>
            <a:r>
              <a:rPr lang="en-US" sz="2200" b="1" dirty="0">
                <a:solidFill>
                  <a:prstClr val="black"/>
                </a:solidFill>
                <a:latin typeface="Arial" panose="020B0604020202020204" pitchFamily="34" charset="0"/>
                <a:cs typeface="Arial" panose="020B0604020202020204" pitchFamily="34" charset="0"/>
              </a:rPr>
              <a:t>), “</a:t>
            </a:r>
            <a:r>
              <a:rPr lang="en-US" sz="2200" b="1" i="1" dirty="0">
                <a:solidFill>
                  <a:prstClr val="black"/>
                </a:solidFill>
                <a:latin typeface="Arial" panose="020B0604020202020204" pitchFamily="34" charset="0"/>
                <a:cs typeface="Arial" panose="020B0604020202020204" pitchFamily="34" charset="0"/>
              </a:rPr>
              <a:t>Where there is no vision</a:t>
            </a:r>
            <a:r>
              <a:rPr lang="en-US" sz="2200" b="1" dirty="0">
                <a:solidFill>
                  <a:prstClr val="black"/>
                </a:solidFill>
                <a:latin typeface="Arial" panose="020B0604020202020204" pitchFamily="34" charset="0"/>
                <a:cs typeface="Arial" panose="020B0604020202020204" pitchFamily="34" charset="0"/>
              </a:rPr>
              <a:t>” (revelation from God) “</a:t>
            </a:r>
            <a:r>
              <a:rPr lang="en-US" sz="2200" b="1" i="1" dirty="0">
                <a:solidFill>
                  <a:prstClr val="black"/>
                </a:solidFill>
                <a:latin typeface="Arial" panose="020B0604020202020204" pitchFamily="34" charset="0"/>
                <a:cs typeface="Arial" panose="020B0604020202020204" pitchFamily="34" charset="0"/>
              </a:rPr>
              <a:t>the people perish…” </a:t>
            </a:r>
            <a:r>
              <a:rPr lang="en-US" sz="2200" b="1" dirty="0">
                <a:solidFill>
                  <a:prstClr val="black"/>
                </a:solidFill>
                <a:latin typeface="Arial" panose="020B0604020202020204" pitchFamily="34" charset="0"/>
                <a:cs typeface="Arial" panose="020B0604020202020204" pitchFamily="34" charset="0"/>
              </a:rPr>
              <a:t>(</a:t>
            </a:r>
            <a:r>
              <a:rPr lang="en-US" sz="2200" b="1" dirty="0">
                <a:solidFill>
                  <a:srgbClr val="FF0000"/>
                </a:solidFill>
                <a:latin typeface="Arial" panose="020B0604020202020204" pitchFamily="34" charset="0"/>
                <a:cs typeface="Arial" panose="020B0604020202020204" pitchFamily="34" charset="0"/>
              </a:rPr>
              <a:t>Prov. 29:18</a:t>
            </a:r>
            <a:r>
              <a:rPr lang="en-US" sz="2200" b="1" dirty="0">
                <a:solidFill>
                  <a:prstClr val="black"/>
                </a:solidFill>
                <a:latin typeface="Arial" panose="020B0604020202020204" pitchFamily="34" charset="0"/>
                <a:cs typeface="Arial" panose="020B0604020202020204" pitchFamily="34" charset="0"/>
              </a:rPr>
              <a:t>), God therefore:</a:t>
            </a:r>
          </a:p>
          <a:p>
            <a:pPr lvl="1"/>
            <a:r>
              <a:rPr lang="en-US" sz="2200" b="1" dirty="0">
                <a:solidFill>
                  <a:prstClr val="black"/>
                </a:solidFill>
                <a:latin typeface="Arial" panose="020B0604020202020204" pitchFamily="34" charset="0"/>
                <a:cs typeface="Arial" panose="020B0604020202020204" pitchFamily="34" charset="0"/>
              </a:rPr>
              <a:t>raised up prophets among the children of Israel; and </a:t>
            </a:r>
          </a:p>
          <a:p>
            <a:pPr lvl="1"/>
            <a:r>
              <a:rPr lang="en-US" sz="2200" b="1" dirty="0">
                <a:solidFill>
                  <a:prstClr val="black"/>
                </a:solidFill>
                <a:latin typeface="Arial" panose="020B0604020202020204" pitchFamily="34" charset="0"/>
                <a:cs typeface="Arial" panose="020B0604020202020204" pitchFamily="34" charset="0"/>
              </a:rPr>
              <a:t>has also given divine instruction and guidance for us today.</a:t>
            </a:r>
          </a:p>
          <a:p>
            <a:pPr lvl="2"/>
            <a:r>
              <a:rPr lang="en-US" sz="2200" b="1" dirty="0">
                <a:solidFill>
                  <a:srgbClr val="FF0000"/>
                </a:solidFill>
                <a:latin typeface="Arial" panose="020B0604020202020204" pitchFamily="34" charset="0"/>
                <a:cs typeface="Arial" panose="020B0604020202020204" pitchFamily="34" charset="0"/>
              </a:rPr>
              <a:t>II Peter 1:3 </a:t>
            </a:r>
            <a:r>
              <a:rPr lang="en-US" sz="2200" b="1" dirty="0">
                <a:solidFill>
                  <a:prstClr val="black"/>
                </a:solidFill>
                <a:latin typeface="Arial" panose="020B0604020202020204" pitchFamily="34" charset="0"/>
                <a:cs typeface="Arial" panose="020B0604020202020204" pitchFamily="34" charset="0"/>
              </a:rPr>
              <a:t>states: “</a:t>
            </a:r>
            <a:r>
              <a:rPr lang="en-US" sz="2200" b="1" i="1" dirty="0">
                <a:solidFill>
                  <a:prstClr val="black"/>
                </a:solidFill>
                <a:latin typeface="Arial" panose="020B0604020202020204" pitchFamily="34" charset="0"/>
                <a:cs typeface="Arial" panose="020B0604020202020204" pitchFamily="34" charset="0"/>
              </a:rPr>
              <a:t>According as his divine power </a:t>
            </a:r>
            <a:r>
              <a:rPr lang="en-US" sz="2200" b="1" i="1" dirty="0">
                <a:solidFill>
                  <a:srgbClr val="FF0000"/>
                </a:solidFill>
                <a:latin typeface="Arial" panose="020B0604020202020204" pitchFamily="34" charset="0"/>
                <a:cs typeface="Arial" panose="020B0604020202020204" pitchFamily="34" charset="0"/>
              </a:rPr>
              <a:t>hath given unto us all things that pertain unto life and godliness</a:t>
            </a:r>
            <a:r>
              <a:rPr lang="en-US" sz="2200" b="1" i="1" dirty="0">
                <a:solidFill>
                  <a:prstClr val="black"/>
                </a:solidFill>
                <a:latin typeface="Arial" panose="020B0604020202020204" pitchFamily="34" charset="0"/>
                <a:cs typeface="Arial" panose="020B0604020202020204" pitchFamily="34" charset="0"/>
              </a:rPr>
              <a:t>, </a:t>
            </a:r>
            <a:r>
              <a:rPr lang="en-US" sz="2200" b="1" i="1" u="sng" dirty="0">
                <a:solidFill>
                  <a:prstClr val="black"/>
                </a:solidFill>
                <a:latin typeface="Arial" panose="020B0604020202020204" pitchFamily="34" charset="0"/>
                <a:cs typeface="Arial" panose="020B0604020202020204" pitchFamily="34" charset="0"/>
              </a:rPr>
              <a:t>through the knowledge of him </a:t>
            </a:r>
            <a:r>
              <a:rPr lang="en-US" sz="2200" b="1" i="1" dirty="0">
                <a:solidFill>
                  <a:prstClr val="black"/>
                </a:solidFill>
                <a:latin typeface="Arial" panose="020B0604020202020204" pitchFamily="34" charset="0"/>
                <a:cs typeface="Arial" panose="020B0604020202020204" pitchFamily="34" charset="0"/>
              </a:rPr>
              <a:t>that hath called us to glory and virtue.”</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11</a:t>
            </a:fld>
            <a:endParaRPr lang="en-US"/>
          </a:p>
        </p:txBody>
      </p:sp>
    </p:spTree>
    <p:extLst>
      <p:ext uri="{BB962C8B-B14F-4D97-AF65-F5344CB8AC3E}">
        <p14:creationId xmlns:p14="http://schemas.microsoft.com/office/powerpoint/2010/main" val="2764700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284662"/>
          </a:xfrm>
        </p:spPr>
        <p:txBody>
          <a:bodyPr>
            <a:normAutofit lnSpcReduction="10000"/>
          </a:bodyPr>
          <a:lstStyle/>
          <a:p>
            <a:pPr lvl="0"/>
            <a:r>
              <a:rPr lang="en-US" sz="2200" b="1" dirty="0">
                <a:solidFill>
                  <a:srgbClr val="FF0000"/>
                </a:solidFill>
                <a:latin typeface="Arial" panose="020B0604020202020204" pitchFamily="34" charset="0"/>
                <a:cs typeface="Arial" panose="020B0604020202020204" pitchFamily="34" charset="0"/>
              </a:rPr>
              <a:t>II Peter 1:3</a:t>
            </a:r>
            <a:r>
              <a:rPr lang="en-US" sz="2200" b="1" dirty="0">
                <a:solidFill>
                  <a:prstClr val="black"/>
                </a:solidFill>
                <a:latin typeface="Arial" panose="020B0604020202020204" pitchFamily="34" charset="0"/>
                <a:cs typeface="Arial" panose="020B0604020202020204" pitchFamily="34" charset="0"/>
              </a:rPr>
              <a:t>: Through the knowledge of Christ  </a:t>
            </a:r>
            <a:r>
              <a:rPr lang="en-US" sz="2200" b="1" dirty="0" smtClean="0">
                <a:solidFill>
                  <a:prstClr val="black"/>
                </a:solidFill>
                <a:latin typeface="Arial" panose="020B0604020202020204" pitchFamily="34" charset="0"/>
                <a:cs typeface="Arial" panose="020B0604020202020204" pitchFamily="34" charset="0"/>
              </a:rPr>
              <a:t>         (</a:t>
            </a:r>
            <a:r>
              <a:rPr lang="en-US" sz="2200" b="1" dirty="0">
                <a:solidFill>
                  <a:prstClr val="black"/>
                </a:solidFill>
                <a:latin typeface="Arial" panose="020B0604020202020204" pitchFamily="34" charset="0"/>
                <a:cs typeface="Arial" panose="020B0604020202020204" pitchFamily="34" charset="0"/>
              </a:rPr>
              <a:t>by His word), </a:t>
            </a:r>
            <a:r>
              <a:rPr lang="en-US" sz="2200" b="1" u="sng" dirty="0">
                <a:solidFill>
                  <a:prstClr val="black"/>
                </a:solidFill>
                <a:latin typeface="Arial" panose="020B0604020202020204" pitchFamily="34" charset="0"/>
                <a:cs typeface="Arial" panose="020B0604020202020204" pitchFamily="34" charset="0"/>
              </a:rPr>
              <a:t>he has given us all things </a:t>
            </a:r>
            <a:r>
              <a:rPr lang="en-US" sz="2200" b="1" dirty="0">
                <a:solidFill>
                  <a:prstClr val="black"/>
                </a:solidFill>
                <a:latin typeface="Arial" panose="020B0604020202020204" pitchFamily="34" charset="0"/>
                <a:cs typeface="Arial" panose="020B0604020202020204" pitchFamily="34" charset="0"/>
              </a:rPr>
              <a:t>that pertain to:</a:t>
            </a:r>
          </a:p>
          <a:p>
            <a:pPr lvl="1"/>
            <a:r>
              <a:rPr lang="en-US" sz="2200" b="1" i="1" u="sng" dirty="0">
                <a:solidFill>
                  <a:prstClr val="black"/>
                </a:solidFill>
                <a:latin typeface="Arial" panose="020B0604020202020204" pitchFamily="34" charset="0"/>
                <a:cs typeface="Arial" panose="020B0604020202020204" pitchFamily="34" charset="0"/>
              </a:rPr>
              <a:t>Life</a:t>
            </a:r>
            <a:r>
              <a:rPr lang="en-US" sz="2200" b="1" dirty="0">
                <a:solidFill>
                  <a:prstClr val="black"/>
                </a:solidFill>
                <a:latin typeface="Arial" panose="020B0604020202020204" pitchFamily="34" charset="0"/>
                <a:cs typeface="Arial" panose="020B0604020202020204" pitchFamily="34" charset="0"/>
              </a:rPr>
              <a:t> – the blessing-filled spiritual life on earth which leads to eternal life after physical death; and </a:t>
            </a:r>
          </a:p>
          <a:p>
            <a:pPr lvl="1"/>
            <a:r>
              <a:rPr lang="en-US" sz="2200" b="1" i="1" u="sng" dirty="0">
                <a:solidFill>
                  <a:prstClr val="black"/>
                </a:solidFill>
                <a:latin typeface="Arial" panose="020B0604020202020204" pitchFamily="34" charset="0"/>
                <a:cs typeface="Arial" panose="020B0604020202020204" pitchFamily="34" charset="0"/>
              </a:rPr>
              <a:t>Godlines</a:t>
            </a:r>
            <a:r>
              <a:rPr lang="en-US" sz="2200" b="1" u="sng" dirty="0">
                <a:solidFill>
                  <a:prstClr val="black"/>
                </a:solidFill>
                <a:latin typeface="Arial" panose="020B0604020202020204" pitchFamily="34" charset="0"/>
                <a:cs typeface="Arial" panose="020B0604020202020204" pitchFamily="34" charset="0"/>
              </a:rPr>
              <a:t>s</a:t>
            </a:r>
            <a:r>
              <a:rPr lang="en-US" sz="2200" b="1" dirty="0">
                <a:solidFill>
                  <a:prstClr val="black"/>
                </a:solidFill>
                <a:latin typeface="Arial" panose="020B0604020202020204" pitchFamily="34" charset="0"/>
                <a:cs typeface="Arial" panose="020B0604020202020204" pitchFamily="34" charset="0"/>
              </a:rPr>
              <a:t> – the right attitude toward God and things divine, the attitude which gives God the place he ought to occupy in life and in devotion.</a:t>
            </a:r>
          </a:p>
          <a:p>
            <a:pPr lvl="0"/>
            <a:r>
              <a:rPr lang="en-US" sz="2200" b="1" dirty="0">
                <a:solidFill>
                  <a:prstClr val="black"/>
                </a:solidFill>
                <a:latin typeface="Arial" panose="020B0604020202020204" pitchFamily="34" charset="0"/>
                <a:cs typeface="Arial" panose="020B0604020202020204" pitchFamily="34" charset="0"/>
              </a:rPr>
              <a:t>As during the times of the OT prophets, today there are false ideologies, false sources of information competing for the attention of men, drawing them away from God’s way and His revelation.</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12</a:t>
            </a:fld>
            <a:endParaRPr lang="en-US"/>
          </a:p>
        </p:txBody>
      </p:sp>
    </p:spTree>
    <p:extLst>
      <p:ext uri="{BB962C8B-B14F-4D97-AF65-F5344CB8AC3E}">
        <p14:creationId xmlns:p14="http://schemas.microsoft.com/office/powerpoint/2010/main" val="102539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893622" cy="1518734"/>
          </a:xfrm>
        </p:spPr>
        <p:txBody>
          <a:bodyPr>
            <a:normAutofit/>
          </a:bodyPr>
          <a:lstStyle/>
          <a:p>
            <a:r>
              <a:rPr lang="en-US" sz="2400" b="1" u="sng" dirty="0">
                <a:solidFill>
                  <a:prstClr val="black"/>
                </a:solidFill>
                <a:latin typeface="Arial" panose="020B0604020202020204" pitchFamily="34" charset="0"/>
                <a:cs typeface="Arial" panose="020B0604020202020204" pitchFamily="34" charset="0"/>
              </a:rPr>
              <a:t>CURRENT MAJOR IDEOLOGIES OR WORLDVIEWS COMPETING FOR THE MINDS OF MEN </a:t>
            </a:r>
            <a:endParaRPr lang="en-US" sz="3200" b="1" u="sng" dirty="0">
              <a:latin typeface="Times New Roman"/>
              <a:cs typeface="Times New Roman"/>
            </a:endParaRPr>
          </a:p>
        </p:txBody>
      </p:sp>
      <p:sp>
        <p:nvSpPr>
          <p:cNvPr id="3" name="Content Placeholder 2"/>
          <p:cNvSpPr>
            <a:spLocks noGrp="1"/>
          </p:cNvSpPr>
          <p:nvPr>
            <p:ph idx="1"/>
          </p:nvPr>
        </p:nvSpPr>
        <p:spPr>
          <a:xfrm>
            <a:off x="723900" y="2141034"/>
            <a:ext cx="7696200" cy="3789866"/>
          </a:xfrm>
        </p:spPr>
        <p:txBody>
          <a:bodyPr numCol="2">
            <a:normAutofit fontScale="92500" lnSpcReduction="10000"/>
          </a:bodyPr>
          <a:lstStyle/>
          <a:p>
            <a:pPr lvl="0"/>
            <a:r>
              <a:rPr lang="en-US" sz="2600" b="1" dirty="0">
                <a:solidFill>
                  <a:prstClr val="black"/>
                </a:solidFill>
                <a:latin typeface="Arial" panose="020B0604020202020204" pitchFamily="34" charset="0"/>
                <a:cs typeface="Arial" panose="020B0604020202020204" pitchFamily="34" charset="0"/>
              </a:rPr>
              <a:t>New Testament Christianity</a:t>
            </a:r>
          </a:p>
          <a:p>
            <a:pPr lvl="0"/>
            <a:r>
              <a:rPr lang="en-US" sz="2600" b="1" dirty="0">
                <a:solidFill>
                  <a:prstClr val="black"/>
                </a:solidFill>
                <a:latin typeface="Arial" panose="020B0604020202020204" pitchFamily="34" charset="0"/>
                <a:cs typeface="Arial" panose="020B0604020202020204" pitchFamily="34" charset="0"/>
              </a:rPr>
              <a:t>Denominationalism</a:t>
            </a:r>
          </a:p>
          <a:p>
            <a:pPr lvl="1"/>
            <a:r>
              <a:rPr lang="en-US" sz="2200" b="1" dirty="0">
                <a:solidFill>
                  <a:prstClr val="black"/>
                </a:solidFill>
                <a:latin typeface="Arial" panose="020B0604020202020204" pitchFamily="34" charset="0"/>
                <a:cs typeface="Arial" panose="020B0604020202020204" pitchFamily="34" charset="0"/>
              </a:rPr>
              <a:t>Calvinism, Roman Catholicism, </a:t>
            </a:r>
            <a:r>
              <a:rPr lang="en-US" sz="2200" b="1" dirty="0" err="1">
                <a:solidFill>
                  <a:prstClr val="black"/>
                </a:solidFill>
                <a:latin typeface="Arial" panose="020B0604020202020204" pitchFamily="34" charset="0"/>
                <a:cs typeface="Arial" panose="020B0604020202020204" pitchFamily="34" charset="0"/>
              </a:rPr>
              <a:t>Pentacostalism</a:t>
            </a:r>
            <a:endParaRPr lang="en-US" sz="2200" b="1" dirty="0">
              <a:solidFill>
                <a:prstClr val="black"/>
              </a:solidFill>
              <a:latin typeface="Arial" panose="020B0604020202020204" pitchFamily="34" charset="0"/>
              <a:cs typeface="Arial" panose="020B0604020202020204" pitchFamily="34" charset="0"/>
            </a:endParaRPr>
          </a:p>
          <a:p>
            <a:pPr lvl="0"/>
            <a:r>
              <a:rPr lang="en-US" sz="2600" b="1" dirty="0">
                <a:solidFill>
                  <a:prstClr val="black"/>
                </a:solidFill>
                <a:latin typeface="Arial" panose="020B0604020202020204" pitchFamily="34" charset="0"/>
                <a:cs typeface="Arial" panose="020B0604020202020204" pitchFamily="34" charset="0"/>
              </a:rPr>
              <a:t>Eastern </a:t>
            </a:r>
            <a:r>
              <a:rPr lang="en-US" sz="2600" b="1" dirty="0" smtClean="0">
                <a:solidFill>
                  <a:prstClr val="black"/>
                </a:solidFill>
                <a:latin typeface="Arial" panose="020B0604020202020204" pitchFamily="34" charset="0"/>
                <a:cs typeface="Arial" panose="020B0604020202020204" pitchFamily="34" charset="0"/>
              </a:rPr>
              <a:t> Mysticism/New </a:t>
            </a:r>
            <a:r>
              <a:rPr lang="en-US" sz="2600" b="1" dirty="0">
                <a:solidFill>
                  <a:prstClr val="black"/>
                </a:solidFill>
                <a:latin typeface="Arial" panose="020B0604020202020204" pitchFamily="34" charset="0"/>
                <a:cs typeface="Arial" panose="020B0604020202020204" pitchFamily="34" charset="0"/>
              </a:rPr>
              <a:t>Age</a:t>
            </a:r>
          </a:p>
          <a:p>
            <a:pPr lvl="1"/>
            <a:r>
              <a:rPr lang="en-US" sz="2200" b="1" dirty="0">
                <a:solidFill>
                  <a:prstClr val="black"/>
                </a:solidFill>
                <a:latin typeface="Arial" panose="020B0604020202020204" pitchFamily="34" charset="0"/>
                <a:cs typeface="Arial" panose="020B0604020202020204" pitchFamily="34" charset="0"/>
              </a:rPr>
              <a:t>Pantheism (spirit in everything)</a:t>
            </a:r>
          </a:p>
          <a:p>
            <a:pPr lvl="1"/>
            <a:endParaRPr lang="en-US" sz="2200" b="1" dirty="0" smtClean="0">
              <a:solidFill>
                <a:prstClr val="black"/>
              </a:solidFill>
              <a:latin typeface="Arial" panose="020B0604020202020204" pitchFamily="34" charset="0"/>
              <a:cs typeface="Arial" panose="020B0604020202020204" pitchFamily="34" charset="0"/>
            </a:endParaRPr>
          </a:p>
          <a:p>
            <a:pPr lvl="1"/>
            <a:r>
              <a:rPr lang="en-US" sz="2200" b="1" dirty="0" smtClean="0">
                <a:solidFill>
                  <a:prstClr val="black"/>
                </a:solidFill>
                <a:latin typeface="Arial" panose="020B0604020202020204" pitchFamily="34" charset="0"/>
                <a:cs typeface="Arial" panose="020B0604020202020204" pitchFamily="34" charset="0"/>
              </a:rPr>
              <a:t>Non-naturalistic</a:t>
            </a:r>
            <a:endParaRPr lang="en-US" sz="2200" b="1" dirty="0">
              <a:solidFill>
                <a:prstClr val="black"/>
              </a:solidFill>
              <a:latin typeface="Arial" panose="020B0604020202020204" pitchFamily="34" charset="0"/>
              <a:cs typeface="Arial" panose="020B0604020202020204" pitchFamily="34" charset="0"/>
            </a:endParaRPr>
          </a:p>
          <a:p>
            <a:pPr lvl="1"/>
            <a:r>
              <a:rPr lang="en-US" sz="2200" b="1" dirty="0">
                <a:solidFill>
                  <a:srgbClr val="FF0000"/>
                </a:solidFill>
                <a:latin typeface="Arial" panose="020B0604020202020204" pitchFamily="34" charset="0"/>
                <a:cs typeface="Arial" panose="020B0604020202020204" pitchFamily="34" charset="0"/>
              </a:rPr>
              <a:t>Moral relativism</a:t>
            </a:r>
          </a:p>
          <a:p>
            <a:pPr lvl="0"/>
            <a:r>
              <a:rPr lang="en-US" sz="2600" b="1" dirty="0">
                <a:solidFill>
                  <a:prstClr val="black"/>
                </a:solidFill>
                <a:latin typeface="Arial" panose="020B0604020202020204" pitchFamily="34" charset="0"/>
                <a:cs typeface="Arial" panose="020B0604020202020204" pitchFamily="34" charset="0"/>
              </a:rPr>
              <a:t>Islam</a:t>
            </a:r>
          </a:p>
          <a:p>
            <a:pPr lvl="0"/>
            <a:r>
              <a:rPr lang="en-US" sz="2600" b="1" dirty="0">
                <a:solidFill>
                  <a:prstClr val="black"/>
                </a:solidFill>
                <a:latin typeface="Arial" panose="020B0604020202020204" pitchFamily="34" charset="0"/>
                <a:cs typeface="Arial" panose="020B0604020202020204" pitchFamily="34" charset="0"/>
              </a:rPr>
              <a:t>Post-Modernism</a:t>
            </a:r>
          </a:p>
          <a:p>
            <a:pPr lvl="1"/>
            <a:r>
              <a:rPr lang="en-US" sz="2200" b="1" dirty="0">
                <a:solidFill>
                  <a:srgbClr val="FF0000"/>
                </a:solidFill>
                <a:latin typeface="Arial" panose="020B0604020202020204" pitchFamily="34" charset="0"/>
                <a:cs typeface="Arial" panose="020B0604020202020204" pitchFamily="34" charset="0"/>
              </a:rPr>
              <a:t>Atheistic</a:t>
            </a:r>
          </a:p>
          <a:p>
            <a:pPr lvl="1"/>
            <a:r>
              <a:rPr lang="en-US" sz="2200" b="1" dirty="0">
                <a:solidFill>
                  <a:prstClr val="black"/>
                </a:solidFill>
                <a:latin typeface="Arial" panose="020B0604020202020204" pitchFamily="34" charset="0"/>
                <a:cs typeface="Arial" panose="020B0604020202020204" pitchFamily="34" charset="0"/>
              </a:rPr>
              <a:t>Anti-realism</a:t>
            </a:r>
          </a:p>
          <a:p>
            <a:pPr lvl="1"/>
            <a:r>
              <a:rPr lang="en-US" sz="2200" b="1" dirty="0">
                <a:solidFill>
                  <a:prstClr val="black"/>
                </a:solidFill>
                <a:latin typeface="Arial" panose="020B0604020202020204" pitchFamily="34" charset="0"/>
                <a:cs typeface="Arial" panose="020B0604020202020204" pitchFamily="34" charset="0"/>
              </a:rPr>
              <a:t>Cultural relativism</a:t>
            </a:r>
          </a:p>
          <a:p>
            <a:pPr lvl="1"/>
            <a:r>
              <a:rPr lang="en-US" sz="2200" b="1" dirty="0">
                <a:solidFill>
                  <a:prstClr val="black"/>
                </a:solidFill>
                <a:latin typeface="Arial" panose="020B0604020202020204" pitchFamily="34" charset="0"/>
                <a:cs typeface="Arial" panose="020B0604020202020204" pitchFamily="34" charset="0"/>
              </a:rPr>
              <a:t>Socially-constructed selves.</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13</a:t>
            </a:fld>
            <a:endParaRPr lang="en-US"/>
          </a:p>
        </p:txBody>
      </p:sp>
    </p:spTree>
    <p:extLst>
      <p:ext uri="{BB962C8B-B14F-4D97-AF65-F5344CB8AC3E}">
        <p14:creationId xmlns:p14="http://schemas.microsoft.com/office/powerpoint/2010/main" val="328832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299"/>
            <a:ext cx="6979503" cy="1493103"/>
          </a:xfrm>
        </p:spPr>
        <p:txBody>
          <a:bodyPr>
            <a:normAutofit/>
          </a:bodyPr>
          <a:lstStyle/>
          <a:p>
            <a:r>
              <a:rPr lang="en-US" sz="2400" b="1" u="sng" dirty="0">
                <a:solidFill>
                  <a:prstClr val="black"/>
                </a:solidFill>
                <a:latin typeface="Arial" panose="020B0604020202020204" pitchFamily="34" charset="0"/>
                <a:cs typeface="Arial" panose="020B0604020202020204" pitchFamily="34" charset="0"/>
              </a:rPr>
              <a:t>CURRENT MAJOR IDEOLOGIES OR WORLDVIEWS COMPETING FOR THE MINDS OF MEN </a:t>
            </a:r>
            <a:endParaRPr lang="en-US" sz="3200" b="1" u="sng" dirty="0">
              <a:latin typeface="Times New Roman"/>
              <a:cs typeface="Times New Roman"/>
            </a:endParaRPr>
          </a:p>
        </p:txBody>
      </p:sp>
      <p:sp>
        <p:nvSpPr>
          <p:cNvPr id="3" name="Content Placeholder 2"/>
          <p:cNvSpPr>
            <a:spLocks noGrp="1"/>
          </p:cNvSpPr>
          <p:nvPr>
            <p:ph idx="1"/>
          </p:nvPr>
        </p:nvSpPr>
        <p:spPr>
          <a:xfrm>
            <a:off x="723900" y="2115402"/>
            <a:ext cx="7696200" cy="3815498"/>
          </a:xfrm>
        </p:spPr>
        <p:txBody>
          <a:bodyPr numCol="2">
            <a:normAutofit/>
          </a:bodyPr>
          <a:lstStyle/>
          <a:p>
            <a:pPr lvl="0"/>
            <a:r>
              <a:rPr lang="en-US" sz="2400" b="1" dirty="0">
                <a:solidFill>
                  <a:prstClr val="black"/>
                </a:solidFill>
                <a:latin typeface="Arial" panose="020B0604020202020204" pitchFamily="34" charset="0"/>
                <a:cs typeface="Arial" panose="020B0604020202020204" pitchFamily="34" charset="0"/>
              </a:rPr>
              <a:t>Marxism</a:t>
            </a:r>
          </a:p>
          <a:p>
            <a:pPr lvl="1"/>
            <a:r>
              <a:rPr lang="en-US" sz="2400" b="1" dirty="0">
                <a:solidFill>
                  <a:srgbClr val="FF0000"/>
                </a:solidFill>
                <a:latin typeface="Arial" panose="020B0604020202020204" pitchFamily="34" charset="0"/>
                <a:cs typeface="Arial" panose="020B0604020202020204" pitchFamily="34" charset="0"/>
              </a:rPr>
              <a:t>Atheistic</a:t>
            </a:r>
          </a:p>
          <a:p>
            <a:pPr lvl="1"/>
            <a:r>
              <a:rPr lang="en-US" sz="2400" b="1" dirty="0">
                <a:solidFill>
                  <a:prstClr val="black"/>
                </a:solidFill>
                <a:latin typeface="Arial" panose="020B0604020202020204" pitchFamily="34" charset="0"/>
                <a:cs typeface="Arial" panose="020B0604020202020204" pitchFamily="34" charset="0"/>
              </a:rPr>
              <a:t>Materialistic</a:t>
            </a:r>
          </a:p>
          <a:p>
            <a:pPr lvl="1"/>
            <a:r>
              <a:rPr lang="en-US" sz="2400" b="1" dirty="0">
                <a:solidFill>
                  <a:srgbClr val="FF0000"/>
                </a:solidFill>
                <a:latin typeface="Arial" panose="020B0604020202020204" pitchFamily="34" charset="0"/>
                <a:cs typeface="Arial" panose="020B0604020202020204" pitchFamily="34" charset="0"/>
              </a:rPr>
              <a:t>Statist</a:t>
            </a:r>
          </a:p>
          <a:p>
            <a:pPr lvl="1"/>
            <a:r>
              <a:rPr lang="en-US" sz="2400" b="1" dirty="0">
                <a:solidFill>
                  <a:prstClr val="black"/>
                </a:solidFill>
                <a:latin typeface="Arial" panose="020B0604020202020204" pitchFamily="34" charset="0"/>
                <a:cs typeface="Arial" panose="020B0604020202020204" pitchFamily="34" charset="0"/>
              </a:rPr>
              <a:t>Classless society</a:t>
            </a:r>
          </a:p>
          <a:p>
            <a:pPr lvl="1"/>
            <a:endParaRPr lang="en-US" sz="2000" b="1" dirty="0">
              <a:solidFill>
                <a:prstClr val="black"/>
              </a:solidFill>
              <a:latin typeface="Arial" panose="020B0604020202020204" pitchFamily="34" charset="0"/>
              <a:cs typeface="Arial" panose="020B0604020202020204" pitchFamily="34" charset="0"/>
            </a:endParaRPr>
          </a:p>
          <a:p>
            <a:pPr lvl="1"/>
            <a:endParaRPr lang="en-US" sz="2000" b="1" dirty="0">
              <a:solidFill>
                <a:prstClr val="black"/>
              </a:solidFill>
              <a:latin typeface="Arial" panose="020B0604020202020204" pitchFamily="34" charset="0"/>
              <a:cs typeface="Arial" panose="020B0604020202020204" pitchFamily="34" charset="0"/>
            </a:endParaRPr>
          </a:p>
          <a:p>
            <a:pPr lvl="1"/>
            <a:endParaRPr lang="en-US" sz="2000" b="1" dirty="0">
              <a:solidFill>
                <a:prstClr val="black"/>
              </a:solidFill>
              <a:latin typeface="Arial" panose="020B0604020202020204" pitchFamily="34" charset="0"/>
              <a:cs typeface="Arial" panose="020B0604020202020204" pitchFamily="34" charset="0"/>
            </a:endParaRPr>
          </a:p>
          <a:p>
            <a:pPr lvl="1"/>
            <a:endParaRPr lang="en-US" sz="2000" b="1" dirty="0">
              <a:solidFill>
                <a:prstClr val="black"/>
              </a:solidFill>
              <a:latin typeface="Arial" panose="020B0604020202020204" pitchFamily="34" charset="0"/>
              <a:cs typeface="Arial" panose="020B0604020202020204" pitchFamily="34" charset="0"/>
            </a:endParaRPr>
          </a:p>
          <a:p>
            <a:pPr lvl="0"/>
            <a:r>
              <a:rPr lang="en-US" sz="2400" b="1" dirty="0">
                <a:solidFill>
                  <a:prstClr val="black"/>
                </a:solidFill>
                <a:latin typeface="Arial" panose="020B0604020202020204" pitchFamily="34" charset="0"/>
                <a:cs typeface="Arial" panose="020B0604020202020204" pitchFamily="34" charset="0"/>
              </a:rPr>
              <a:t>Secular Humanism</a:t>
            </a:r>
          </a:p>
          <a:p>
            <a:pPr lvl="1"/>
            <a:r>
              <a:rPr lang="en-US" sz="2400" b="1" dirty="0">
                <a:solidFill>
                  <a:srgbClr val="FF0000"/>
                </a:solidFill>
                <a:latin typeface="Arial" panose="020B0604020202020204" pitchFamily="34" charset="0"/>
                <a:cs typeface="Arial" panose="020B0604020202020204" pitchFamily="34" charset="0"/>
              </a:rPr>
              <a:t>Atheistic</a:t>
            </a:r>
          </a:p>
          <a:p>
            <a:pPr lvl="1"/>
            <a:r>
              <a:rPr lang="en-US" sz="2400" b="1" dirty="0">
                <a:solidFill>
                  <a:prstClr val="black"/>
                </a:solidFill>
                <a:latin typeface="Arial" panose="020B0604020202020204" pitchFamily="34" charset="0"/>
                <a:cs typeface="Arial" panose="020B0604020202020204" pitchFamily="34" charset="0"/>
              </a:rPr>
              <a:t>Naturalistic</a:t>
            </a:r>
          </a:p>
          <a:p>
            <a:pPr lvl="1"/>
            <a:r>
              <a:rPr lang="en-US" sz="2400" b="1" dirty="0">
                <a:solidFill>
                  <a:srgbClr val="FF0000"/>
                </a:solidFill>
                <a:latin typeface="Arial" panose="020B0604020202020204" pitchFamily="34" charset="0"/>
                <a:cs typeface="Arial" panose="020B0604020202020204" pitchFamily="34" charset="0"/>
              </a:rPr>
              <a:t>Moral relativism</a:t>
            </a:r>
          </a:p>
          <a:p>
            <a:pPr lvl="1"/>
            <a:r>
              <a:rPr lang="en-US" sz="2400" b="1" dirty="0">
                <a:solidFill>
                  <a:prstClr val="black"/>
                </a:solidFill>
                <a:latin typeface="Arial" panose="020B0604020202020204" pitchFamily="34" charset="0"/>
                <a:cs typeface="Arial" panose="020B0604020202020204" pitchFamily="34" charset="0"/>
              </a:rPr>
              <a:t>Self-actualization</a:t>
            </a:r>
          </a:p>
          <a:p>
            <a:pPr lvl="1"/>
            <a:r>
              <a:rPr lang="en-US" sz="2400" b="1" dirty="0">
                <a:solidFill>
                  <a:srgbClr val="FF0000"/>
                </a:solidFill>
                <a:latin typeface="Arial" panose="020B0604020202020204" pitchFamily="34" charset="0"/>
                <a:cs typeface="Arial" panose="020B0604020202020204" pitchFamily="34" charset="0"/>
              </a:rPr>
              <a:t>Statist</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14</a:t>
            </a:fld>
            <a:endParaRPr lang="en-US"/>
          </a:p>
        </p:txBody>
      </p:sp>
    </p:spTree>
    <p:extLst>
      <p:ext uri="{BB962C8B-B14F-4D97-AF65-F5344CB8AC3E}">
        <p14:creationId xmlns:p14="http://schemas.microsoft.com/office/powerpoint/2010/main" val="2515045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93151" cy="1192852"/>
          </a:xfrm>
        </p:spPr>
        <p:txBody>
          <a:bodyPr>
            <a:normAutofit/>
          </a:bodyPr>
          <a:lstStyle/>
          <a:p>
            <a:r>
              <a:rPr lang="en-US" sz="2400" b="1" u="sng" dirty="0">
                <a:solidFill>
                  <a:prstClr val="black"/>
                </a:solidFill>
                <a:latin typeface="Arial" panose="020B0604020202020204" pitchFamily="34" charset="0"/>
                <a:cs typeface="Arial" panose="020B0604020202020204" pitchFamily="34" charset="0"/>
              </a:rPr>
              <a:t>CURRENT MAJOR IDEOLOGIES OR WORLDVIEWS COMPETING FOR THE MINDS OF MEN </a:t>
            </a:r>
            <a:endParaRPr lang="en-US" sz="3200" b="1" u="sng" dirty="0">
              <a:latin typeface="Times New Roman"/>
              <a:cs typeface="Times New Roman"/>
            </a:endParaRPr>
          </a:p>
        </p:txBody>
      </p:sp>
      <p:sp>
        <p:nvSpPr>
          <p:cNvPr id="3" name="Content Placeholder 2"/>
          <p:cNvSpPr>
            <a:spLocks noGrp="1"/>
          </p:cNvSpPr>
          <p:nvPr>
            <p:ph idx="1"/>
          </p:nvPr>
        </p:nvSpPr>
        <p:spPr>
          <a:xfrm>
            <a:off x="723900" y="2129051"/>
            <a:ext cx="7696200" cy="3801849"/>
          </a:xfrm>
        </p:spPr>
        <p:txBody>
          <a:bodyPr>
            <a:normAutofit/>
          </a:bodyPr>
          <a:lstStyle/>
          <a:p>
            <a:pPr marL="0" lvl="1" indent="0">
              <a:buNone/>
            </a:pPr>
            <a:r>
              <a:rPr lang="en-US" sz="2400" b="1" dirty="0">
                <a:solidFill>
                  <a:prstClr val="black"/>
                </a:solidFill>
                <a:latin typeface="Arial" panose="020B0604020202020204" pitchFamily="34" charset="0"/>
                <a:cs typeface="Arial" panose="020B0604020202020204" pitchFamily="34" charset="0"/>
              </a:rPr>
              <a:t>This lesson series will focus on Secular Humanism vs. Christianity.</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15</a:t>
            </a:fld>
            <a:endParaRPr lang="en-US"/>
          </a:p>
        </p:txBody>
      </p:sp>
    </p:spTree>
    <p:extLst>
      <p:ext uri="{BB962C8B-B14F-4D97-AF65-F5344CB8AC3E}">
        <p14:creationId xmlns:p14="http://schemas.microsoft.com/office/powerpoint/2010/main" val="2042498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413"/>
            <a:ext cx="9144000" cy="711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E4B4328-5D43-D644-A100-6636F97200BA}" type="slidenum">
              <a:rPr lang="en-US" smtClean="0"/>
              <a:t>16</a:t>
            </a:fld>
            <a:endParaRPr lang="en-US"/>
          </a:p>
        </p:txBody>
      </p:sp>
    </p:spTree>
    <p:extLst>
      <p:ext uri="{BB962C8B-B14F-4D97-AF65-F5344CB8AC3E}">
        <p14:creationId xmlns:p14="http://schemas.microsoft.com/office/powerpoint/2010/main" val="3369253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93151" cy="1192852"/>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LEARNING OBJECTIVES FOR THIS SERIES of </a:t>
            </a:r>
            <a:r>
              <a:rPr lang="en-US" sz="2900" b="1" u="sng" dirty="0" smtClean="0">
                <a:solidFill>
                  <a:prstClr val="black"/>
                </a:solidFill>
                <a:latin typeface="Arial" panose="020B0604020202020204" pitchFamily="34" charset="0"/>
                <a:cs typeface="Arial" panose="020B0604020202020204" pitchFamily="34" charset="0"/>
              </a:rPr>
              <a:t>LESSONS</a:t>
            </a:r>
            <a:endParaRPr lang="en-US" sz="3200" b="1" u="sng" dirty="0">
              <a:latin typeface="Times New Roman"/>
              <a:cs typeface="Times New Roman"/>
            </a:endParaRPr>
          </a:p>
        </p:txBody>
      </p:sp>
      <p:sp>
        <p:nvSpPr>
          <p:cNvPr id="3" name="Content Placeholder 2"/>
          <p:cNvSpPr>
            <a:spLocks noGrp="1"/>
          </p:cNvSpPr>
          <p:nvPr>
            <p:ph idx="1"/>
          </p:nvPr>
        </p:nvSpPr>
        <p:spPr>
          <a:xfrm>
            <a:off x="723900" y="1992573"/>
            <a:ext cx="7696200" cy="3938327"/>
          </a:xfrm>
        </p:spPr>
        <p:txBody>
          <a:bodyPr>
            <a:normAutofit fontScale="92500" lnSpcReduction="20000"/>
          </a:bodyPr>
          <a:lstStyle/>
          <a:p>
            <a:pPr marL="457200" lvl="0" indent="-457200">
              <a:buFont typeface="+mj-lt"/>
              <a:buAutoNum type="arabicPeriod"/>
            </a:pPr>
            <a:r>
              <a:rPr lang="en-US" sz="2400" b="1" dirty="0">
                <a:solidFill>
                  <a:prstClr val="black"/>
                </a:solidFill>
                <a:latin typeface="Arial" panose="020B0604020202020204" pitchFamily="34" charset="0"/>
                <a:cs typeface="Arial" panose="020B0604020202020204" pitchFamily="34" charset="0"/>
              </a:rPr>
              <a:t>To understand what Humanism is; and</a:t>
            </a:r>
          </a:p>
          <a:p>
            <a:pPr marL="457200" lvl="0" indent="-457200">
              <a:buFont typeface="+mj-lt"/>
              <a:buAutoNum type="arabicPeriod"/>
            </a:pPr>
            <a:r>
              <a:rPr lang="en-US" sz="2400" b="1" dirty="0">
                <a:solidFill>
                  <a:prstClr val="black"/>
                </a:solidFill>
                <a:latin typeface="Arial" panose="020B0604020202020204" pitchFamily="34" charset="0"/>
                <a:cs typeface="Arial" panose="020B0604020202020204" pitchFamily="34" charset="0"/>
              </a:rPr>
              <a:t>To be able to recognize Humanism and its far reaching influence in society and in daily life</a:t>
            </a:r>
            <a:r>
              <a:rPr lang="en-US" sz="2400" b="1" dirty="0" smtClean="0">
                <a:solidFill>
                  <a:prstClr val="black"/>
                </a:solidFill>
                <a:latin typeface="Arial" panose="020B0604020202020204" pitchFamily="34" charset="0"/>
                <a:cs typeface="Arial" panose="020B0604020202020204" pitchFamily="34" charset="0"/>
              </a:rPr>
              <a:t>.</a:t>
            </a:r>
          </a:p>
          <a:p>
            <a:pPr marL="914400" indent="-450850"/>
            <a:r>
              <a:rPr lang="en-US" sz="2400" b="1" u="sng" dirty="0" smtClean="0">
                <a:solidFill>
                  <a:prstClr val="black"/>
                </a:solidFill>
                <a:latin typeface="Arial" panose="020B0604020202020204" pitchFamily="34" charset="0"/>
                <a:cs typeface="Arial" panose="020B0604020202020204" pitchFamily="34" charset="0"/>
              </a:rPr>
              <a:t>Why do we need to learn this</a:t>
            </a:r>
            <a:r>
              <a:rPr lang="en-US" sz="2400" b="1" dirty="0" smtClean="0">
                <a:solidFill>
                  <a:prstClr val="black"/>
                </a:solidFill>
                <a:latin typeface="Arial" panose="020B0604020202020204" pitchFamily="34" charset="0"/>
                <a:cs typeface="Arial" panose="020B0604020202020204" pitchFamily="34" charset="0"/>
              </a:rPr>
              <a:t>?  </a:t>
            </a:r>
            <a:endParaRPr lang="en-US" sz="2400" b="1" dirty="0" smtClean="0">
              <a:solidFill>
                <a:prstClr val="black"/>
              </a:solidFill>
              <a:latin typeface="Arial" panose="020B0604020202020204" pitchFamily="34" charset="0"/>
              <a:cs typeface="Arial" panose="020B0604020202020204" pitchFamily="34" charset="0"/>
            </a:endParaRPr>
          </a:p>
          <a:p>
            <a:pPr marL="914400" indent="0">
              <a:buNone/>
            </a:pPr>
            <a:r>
              <a:rPr lang="en-US" sz="2400" b="1" dirty="0" smtClean="0">
                <a:solidFill>
                  <a:prstClr val="black"/>
                </a:solidFill>
                <a:latin typeface="Arial" panose="020B0604020202020204" pitchFamily="34" charset="0"/>
                <a:cs typeface="Arial" panose="020B0604020202020204" pitchFamily="34" charset="0"/>
              </a:rPr>
              <a:t>“</a:t>
            </a:r>
            <a:r>
              <a:rPr lang="en-US" sz="2400" b="1" i="1" dirty="0" smtClean="0">
                <a:solidFill>
                  <a:prstClr val="black"/>
                </a:solidFill>
                <a:latin typeface="Arial" panose="020B0604020202020204" pitchFamily="34" charset="0"/>
                <a:cs typeface="Arial" panose="020B0604020202020204" pitchFamily="34" charset="0"/>
              </a:rPr>
              <a:t>Now I beseech you, brethren, </a:t>
            </a:r>
            <a:r>
              <a:rPr lang="en-US" sz="2400" b="1" i="1" dirty="0" smtClean="0">
                <a:solidFill>
                  <a:srgbClr val="FF0000"/>
                </a:solidFill>
                <a:latin typeface="Arial" panose="020B0604020202020204" pitchFamily="34" charset="0"/>
                <a:cs typeface="Arial" panose="020B0604020202020204" pitchFamily="34" charset="0"/>
              </a:rPr>
              <a:t>mark them </a:t>
            </a:r>
            <a:r>
              <a:rPr lang="en-US" sz="2400" b="1" i="1" dirty="0" smtClean="0">
                <a:solidFill>
                  <a:prstClr val="black"/>
                </a:solidFill>
                <a:latin typeface="Arial" panose="020B0604020202020204" pitchFamily="34" charset="0"/>
                <a:cs typeface="Arial" panose="020B0604020202020204" pitchFamily="34" charset="0"/>
              </a:rPr>
              <a:t>which cause divisions and offences” </a:t>
            </a:r>
            <a:r>
              <a:rPr lang="en-US" sz="2400" b="1" dirty="0" smtClean="0">
                <a:solidFill>
                  <a:prstClr val="black"/>
                </a:solidFill>
                <a:latin typeface="Arial" panose="020B0604020202020204" pitchFamily="34" charset="0"/>
                <a:cs typeface="Arial" panose="020B0604020202020204" pitchFamily="34" charset="0"/>
              </a:rPr>
              <a:t>(stumbling-blocks) </a:t>
            </a:r>
            <a:r>
              <a:rPr lang="en-US" sz="2400" b="1" i="1" dirty="0" smtClean="0">
                <a:solidFill>
                  <a:prstClr val="black"/>
                </a:solidFill>
                <a:latin typeface="Arial" panose="020B0604020202020204" pitchFamily="34" charset="0"/>
                <a:cs typeface="Arial" panose="020B0604020202020204" pitchFamily="34" charset="0"/>
              </a:rPr>
              <a:t>“contrary to the doctrine which ye have learned; and </a:t>
            </a:r>
            <a:r>
              <a:rPr lang="en-US" sz="2400" b="1" i="1" dirty="0" smtClean="0">
                <a:solidFill>
                  <a:srgbClr val="FF0000"/>
                </a:solidFill>
                <a:latin typeface="Arial" panose="020B0604020202020204" pitchFamily="34" charset="0"/>
                <a:cs typeface="Arial" panose="020B0604020202020204" pitchFamily="34" charset="0"/>
              </a:rPr>
              <a:t>avoid them</a:t>
            </a:r>
            <a:r>
              <a:rPr lang="en-US" sz="2400" b="1" dirty="0" smtClean="0">
                <a:solidFill>
                  <a:prstClr val="black"/>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Rom. 16:17</a:t>
            </a:r>
            <a:r>
              <a:rPr lang="en-US" sz="2400" b="1" dirty="0" smtClean="0">
                <a:solidFill>
                  <a:prstClr val="black"/>
                </a:solidFill>
                <a:latin typeface="Arial" panose="020B0604020202020204" pitchFamily="34" charset="0"/>
                <a:cs typeface="Arial" panose="020B0604020202020204" pitchFamily="34" charset="0"/>
              </a:rPr>
              <a:t>). </a:t>
            </a:r>
          </a:p>
          <a:p>
            <a:pPr marL="914400" indent="0">
              <a:buNone/>
            </a:pPr>
            <a:r>
              <a:rPr lang="en-US" sz="2400" b="1" dirty="0" smtClean="0">
                <a:solidFill>
                  <a:prstClr val="black"/>
                </a:solidFill>
                <a:latin typeface="Arial" panose="020B0604020202020204" pitchFamily="34" charset="0"/>
                <a:cs typeface="Arial" panose="020B0604020202020204" pitchFamily="34" charset="0"/>
              </a:rPr>
              <a:t>“</a:t>
            </a:r>
            <a:r>
              <a:rPr lang="en-US" sz="2400" b="1" i="1" dirty="0" smtClean="0">
                <a:solidFill>
                  <a:prstClr val="black"/>
                </a:solidFill>
                <a:latin typeface="Arial" panose="020B0604020202020204" pitchFamily="34" charset="0"/>
                <a:cs typeface="Arial" panose="020B0604020202020204" pitchFamily="34" charset="0"/>
              </a:rPr>
              <a:t>And </a:t>
            </a:r>
            <a:r>
              <a:rPr lang="en-US" sz="2400" b="1" i="1" dirty="0" smtClean="0">
                <a:solidFill>
                  <a:srgbClr val="FF0000"/>
                </a:solidFill>
                <a:latin typeface="Arial" panose="020B0604020202020204" pitchFamily="34" charset="0"/>
                <a:cs typeface="Arial" panose="020B0604020202020204" pitchFamily="34" charset="0"/>
              </a:rPr>
              <a:t>have no fellowship with the unfruitful works of darkness</a:t>
            </a:r>
            <a:r>
              <a:rPr lang="en-US" sz="2400" b="1" i="1" dirty="0" smtClean="0">
                <a:solidFill>
                  <a:prstClr val="black"/>
                </a:solidFill>
                <a:latin typeface="Arial" panose="020B0604020202020204" pitchFamily="34" charset="0"/>
                <a:cs typeface="Arial" panose="020B0604020202020204" pitchFamily="34" charset="0"/>
              </a:rPr>
              <a:t>, but rather </a:t>
            </a:r>
            <a:r>
              <a:rPr lang="en-US" sz="2400" b="1" i="1" dirty="0" smtClean="0">
                <a:solidFill>
                  <a:srgbClr val="FF0000"/>
                </a:solidFill>
                <a:latin typeface="Arial" panose="020B0604020202020204" pitchFamily="34" charset="0"/>
                <a:cs typeface="Arial" panose="020B0604020202020204" pitchFamily="34" charset="0"/>
              </a:rPr>
              <a:t>reprove them </a:t>
            </a:r>
            <a:r>
              <a:rPr lang="en-US" sz="2400" b="1" i="1" dirty="0" smtClean="0">
                <a:solidFill>
                  <a:prstClr val="black"/>
                </a:solidFill>
                <a:latin typeface="Arial" panose="020B0604020202020204" pitchFamily="34" charset="0"/>
                <a:cs typeface="Arial" panose="020B0604020202020204" pitchFamily="34" charset="0"/>
              </a:rPr>
              <a:t>… be not unwise, but </a:t>
            </a:r>
            <a:r>
              <a:rPr lang="en-US" sz="2400" b="1" i="1" dirty="0" smtClean="0">
                <a:solidFill>
                  <a:srgbClr val="FF0000"/>
                </a:solidFill>
                <a:latin typeface="Arial" panose="020B0604020202020204" pitchFamily="34" charset="0"/>
                <a:cs typeface="Arial" panose="020B0604020202020204" pitchFamily="34" charset="0"/>
              </a:rPr>
              <a:t>understanding what the will of the Lord is</a:t>
            </a:r>
            <a:r>
              <a:rPr lang="en-US" sz="2400" b="1" i="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a:t>
            </a:r>
            <a:r>
              <a:rPr lang="en-US" sz="2400" b="1" dirty="0" smtClean="0">
                <a:solidFill>
                  <a:srgbClr val="FF0000"/>
                </a:solidFill>
                <a:latin typeface="Arial" panose="020B0604020202020204" pitchFamily="34" charset="0"/>
                <a:cs typeface="Arial" panose="020B0604020202020204" pitchFamily="34" charset="0"/>
              </a:rPr>
              <a:t>Eph. 5:11, 17</a:t>
            </a:r>
            <a:r>
              <a:rPr lang="en-US" sz="2400" b="1" dirty="0" smtClean="0">
                <a:solidFill>
                  <a:prstClr val="black"/>
                </a:solidFill>
                <a:latin typeface="Arial" panose="020B0604020202020204" pitchFamily="34" charset="0"/>
                <a:cs typeface="Arial" panose="020B0604020202020204" pitchFamily="34" charset="0"/>
              </a:rPr>
              <a:t>)</a:t>
            </a:r>
            <a:endParaRPr lang="en-US" sz="2400" b="1" dirty="0">
              <a:solidFill>
                <a:prstClr val="black"/>
              </a:solidFill>
              <a:latin typeface="Arial" panose="020B0604020202020204" pitchFamily="34" charset="0"/>
              <a:cs typeface="Arial" panose="020B0604020202020204" pitchFamily="34" charset="0"/>
            </a:endParaRP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17</a:t>
            </a:fld>
            <a:endParaRPr lang="en-US"/>
          </a:p>
        </p:txBody>
      </p:sp>
    </p:spTree>
    <p:extLst>
      <p:ext uri="{BB962C8B-B14F-4D97-AF65-F5344CB8AC3E}">
        <p14:creationId xmlns:p14="http://schemas.microsoft.com/office/powerpoint/2010/main" val="94538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65855" cy="1083670"/>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What is Secular Humanism?</a:t>
            </a:r>
            <a:endParaRPr lang="en-US" sz="3200" b="1" u="sng" dirty="0">
              <a:latin typeface="Times New Roman"/>
              <a:cs typeface="Times New Roman"/>
            </a:endParaRPr>
          </a:p>
        </p:txBody>
      </p:sp>
      <p:sp>
        <p:nvSpPr>
          <p:cNvPr id="3" name="Content Placeholder 2"/>
          <p:cNvSpPr>
            <a:spLocks noGrp="1"/>
          </p:cNvSpPr>
          <p:nvPr>
            <p:ph idx="1"/>
          </p:nvPr>
        </p:nvSpPr>
        <p:spPr>
          <a:xfrm>
            <a:off x="723900" y="1705970"/>
            <a:ext cx="7696200" cy="4224930"/>
          </a:xfrm>
        </p:spPr>
        <p:txBody>
          <a:bodyPr>
            <a:normAutofit lnSpcReduction="10000"/>
          </a:bodyPr>
          <a:lstStyle/>
          <a:p>
            <a:pPr marL="0" lvl="0" indent="0" algn="just">
              <a:spcBef>
                <a:spcPts val="0"/>
              </a:spcBef>
              <a:buNone/>
            </a:pPr>
            <a:r>
              <a:rPr lang="en-US" sz="2000" b="1" u="sng" dirty="0">
                <a:solidFill>
                  <a:prstClr val="black"/>
                </a:solidFill>
                <a:latin typeface="Arial" panose="020B0604020202020204" pitchFamily="34" charset="0"/>
                <a:ea typeface="Calibri"/>
                <a:cs typeface="Arial" panose="020B0604020202020204" pitchFamily="34" charset="0"/>
              </a:rPr>
              <a:t>American Humanist Association</a:t>
            </a:r>
            <a:endParaRPr lang="en-US" sz="2000" b="1" dirty="0">
              <a:solidFill>
                <a:prstClr val="black"/>
              </a:solidFill>
              <a:latin typeface="Arial" panose="020B0604020202020204" pitchFamily="34" charset="0"/>
              <a:ea typeface="Calibri"/>
              <a:cs typeface="Arial" panose="020B0604020202020204" pitchFamily="34" charset="0"/>
            </a:endParaRPr>
          </a:p>
          <a:p>
            <a:pPr marL="0" lvl="0" indent="0">
              <a:spcBef>
                <a:spcPts val="0"/>
              </a:spcBef>
              <a:buNone/>
            </a:pPr>
            <a:r>
              <a:rPr lang="en-US" sz="2000" b="1" i="1" dirty="0">
                <a:solidFill>
                  <a:srgbClr val="FF0000"/>
                </a:solidFill>
                <a:latin typeface="Arial" panose="020B0604020202020204" pitchFamily="34" charset="0"/>
                <a:ea typeface="Calibri"/>
                <a:cs typeface="Arial" panose="020B0604020202020204" pitchFamily="34" charset="0"/>
              </a:rPr>
              <a:t>Humanism</a:t>
            </a:r>
            <a:r>
              <a:rPr lang="en-US" sz="2000" b="1" dirty="0">
                <a:solidFill>
                  <a:srgbClr val="FF0000"/>
                </a:solidFill>
                <a:latin typeface="Arial" panose="020B0604020202020204" pitchFamily="34" charset="0"/>
                <a:ea typeface="Calibri"/>
                <a:cs typeface="Arial" panose="020B0604020202020204" pitchFamily="34" charset="0"/>
              </a:rPr>
              <a:t> is a progressive philosophy of life </a:t>
            </a:r>
            <a:r>
              <a:rPr lang="en-US" sz="2000" b="1" dirty="0">
                <a:solidFill>
                  <a:prstClr val="black"/>
                </a:solidFill>
                <a:latin typeface="Arial" panose="020B0604020202020204" pitchFamily="34" charset="0"/>
                <a:ea typeface="Calibri"/>
                <a:cs typeface="Arial" panose="020B0604020202020204" pitchFamily="34" charset="0"/>
              </a:rPr>
              <a:t>that, </a:t>
            </a:r>
            <a:r>
              <a:rPr lang="en-US" sz="2000" b="1" dirty="0">
                <a:solidFill>
                  <a:srgbClr val="FF0000"/>
                </a:solidFill>
                <a:latin typeface="Arial" panose="020B0604020202020204" pitchFamily="34" charset="0"/>
                <a:ea typeface="Calibri"/>
                <a:cs typeface="Arial" panose="020B0604020202020204" pitchFamily="34" charset="0"/>
              </a:rPr>
              <a:t>without theism</a:t>
            </a:r>
            <a:r>
              <a:rPr lang="en-US" sz="2000" b="1" dirty="0">
                <a:solidFill>
                  <a:prstClr val="black"/>
                </a:solidFill>
                <a:latin typeface="Arial" panose="020B0604020202020204" pitchFamily="34" charset="0"/>
                <a:ea typeface="Calibri"/>
                <a:cs typeface="Arial" panose="020B0604020202020204" pitchFamily="34" charset="0"/>
              </a:rPr>
              <a:t> and other supernatural beliefs, affirms our ability and responsibility to lead ethical lives or personal fulfillment that aspire to the greater good of humanity.  </a:t>
            </a:r>
          </a:p>
          <a:p>
            <a:pPr marL="0" lvl="0" indent="0" algn="just">
              <a:spcBef>
                <a:spcPts val="0"/>
              </a:spcBef>
              <a:buNone/>
            </a:pPr>
            <a:endParaRPr lang="en-US" sz="2000" b="1" dirty="0">
              <a:solidFill>
                <a:prstClr val="black"/>
              </a:solidFill>
              <a:latin typeface="Arial" panose="020B0604020202020204" pitchFamily="34" charset="0"/>
              <a:ea typeface="Calibri"/>
              <a:cs typeface="Arial" panose="020B0604020202020204" pitchFamily="34" charset="0"/>
            </a:endParaRPr>
          </a:p>
          <a:p>
            <a:pPr marL="0" lvl="0" indent="0" algn="just">
              <a:spcBef>
                <a:spcPts val="0"/>
              </a:spcBef>
              <a:buNone/>
            </a:pPr>
            <a:r>
              <a:rPr lang="en-US" sz="2000" b="1" u="sng" dirty="0">
                <a:solidFill>
                  <a:prstClr val="black"/>
                </a:solidFill>
                <a:latin typeface="Arial" panose="020B0604020202020204" pitchFamily="34" charset="0"/>
                <a:ea typeface="Calibri"/>
                <a:cs typeface="Arial" panose="020B0604020202020204" pitchFamily="34" charset="0"/>
              </a:rPr>
              <a:t>Paul Kurtz</a:t>
            </a:r>
          </a:p>
          <a:p>
            <a:pPr marL="0" lvl="0" indent="0" algn="just">
              <a:spcBef>
                <a:spcPts val="0"/>
              </a:spcBef>
              <a:buNone/>
            </a:pPr>
            <a:r>
              <a:rPr lang="en-US" sz="2000" b="1" dirty="0">
                <a:solidFill>
                  <a:prstClr val="black"/>
                </a:solidFill>
                <a:latin typeface="Arial" panose="020B0604020202020204" pitchFamily="34" charset="0"/>
                <a:ea typeface="Calibri"/>
                <a:cs typeface="Arial" panose="020B0604020202020204" pitchFamily="34" charset="0"/>
              </a:rPr>
              <a:t>Secular humanism has </a:t>
            </a:r>
            <a:r>
              <a:rPr lang="en-US" sz="2000" b="1" dirty="0">
                <a:solidFill>
                  <a:srgbClr val="FF0000"/>
                </a:solidFill>
                <a:latin typeface="Arial" panose="020B0604020202020204" pitchFamily="34" charset="0"/>
                <a:ea typeface="Calibri"/>
                <a:cs typeface="Arial" panose="020B0604020202020204" pitchFamily="34" charset="0"/>
              </a:rPr>
              <a:t>two dimensions</a:t>
            </a:r>
            <a:r>
              <a:rPr lang="en-US" sz="2000" b="1" dirty="0">
                <a:solidFill>
                  <a:prstClr val="black"/>
                </a:solidFill>
                <a:latin typeface="Arial" panose="020B0604020202020204" pitchFamily="34" charset="0"/>
                <a:ea typeface="Calibri"/>
                <a:cs typeface="Arial" panose="020B0604020202020204" pitchFamily="34" charset="0"/>
              </a:rPr>
              <a:t>:</a:t>
            </a:r>
          </a:p>
          <a:p>
            <a:pPr lvl="0">
              <a:spcBef>
                <a:spcPts val="0"/>
              </a:spcBef>
            </a:pPr>
            <a:r>
              <a:rPr lang="en-US" sz="2000" b="1" dirty="0">
                <a:solidFill>
                  <a:prstClr val="black"/>
                </a:solidFill>
                <a:latin typeface="Arial" panose="020B0604020202020204" pitchFamily="34" charset="0"/>
                <a:ea typeface="Calibri"/>
                <a:cs typeface="Arial" panose="020B0604020202020204" pitchFamily="34" charset="0"/>
              </a:rPr>
              <a:t>The critical negative dimension, </a:t>
            </a:r>
            <a:r>
              <a:rPr lang="en-US" sz="2000" b="1" dirty="0">
                <a:solidFill>
                  <a:srgbClr val="FF0000"/>
                </a:solidFill>
                <a:latin typeface="Arial" panose="020B0604020202020204" pitchFamily="34" charset="0"/>
                <a:ea typeface="Calibri"/>
                <a:cs typeface="Arial" panose="020B0604020202020204" pitchFamily="34" charset="0"/>
              </a:rPr>
              <a:t>the free-thinking dimension of atheism, criticizing religion</a:t>
            </a:r>
            <a:r>
              <a:rPr lang="en-US" sz="2000" b="1" dirty="0">
                <a:solidFill>
                  <a:prstClr val="black"/>
                </a:solidFill>
                <a:latin typeface="Arial" panose="020B0604020202020204" pitchFamily="34" charset="0"/>
                <a:ea typeface="Calibri"/>
                <a:cs typeface="Arial" panose="020B0604020202020204" pitchFamily="34" charset="0"/>
              </a:rPr>
              <a:t>, the pseudoscientific, and paranormal; and</a:t>
            </a:r>
          </a:p>
          <a:p>
            <a:pPr lvl="0">
              <a:spcBef>
                <a:spcPts val="0"/>
              </a:spcBef>
            </a:pPr>
            <a:r>
              <a:rPr lang="en-US" sz="2000" b="1" dirty="0">
                <a:solidFill>
                  <a:srgbClr val="FF0000"/>
                </a:solidFill>
                <a:latin typeface="Arial" panose="020B0604020202020204" pitchFamily="34" charset="0"/>
                <a:ea typeface="Calibri"/>
                <a:cs typeface="Arial" panose="020B0604020202020204" pitchFamily="34" charset="0"/>
              </a:rPr>
              <a:t>A philosophy of life</a:t>
            </a:r>
            <a:r>
              <a:rPr lang="en-US" sz="2000" b="1" dirty="0">
                <a:solidFill>
                  <a:prstClr val="black"/>
                </a:solidFill>
                <a:latin typeface="Arial" panose="020B0604020202020204" pitchFamily="34" charset="0"/>
                <a:ea typeface="Calibri"/>
                <a:cs typeface="Arial" panose="020B0604020202020204" pitchFamily="34" charset="0"/>
              </a:rPr>
              <a:t>, an ethic, political, and social framework for a better and more just world in which individuals can flourish and be happy.</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18</a:t>
            </a:fld>
            <a:endParaRPr lang="en-US"/>
          </a:p>
        </p:txBody>
      </p:sp>
    </p:spTree>
    <p:extLst>
      <p:ext uri="{BB962C8B-B14F-4D97-AF65-F5344CB8AC3E}">
        <p14:creationId xmlns:p14="http://schemas.microsoft.com/office/powerpoint/2010/main" val="882848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11264"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What is a Secular Humanist Worldview?</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lnSpcReduction="10000"/>
          </a:bodyPr>
          <a:lstStyle/>
          <a:p>
            <a:pPr marL="0" lvl="0" indent="0">
              <a:buNone/>
            </a:pPr>
            <a:r>
              <a:rPr lang="en-US" sz="2400" b="1" u="sng" dirty="0">
                <a:solidFill>
                  <a:prstClr val="black"/>
                </a:solidFill>
                <a:latin typeface="Arial" panose="020B0604020202020204" pitchFamily="34" charset="0"/>
                <a:cs typeface="Arial" panose="020B0604020202020204" pitchFamily="34" charset="0"/>
              </a:rPr>
              <a:t>Worldview Defined</a:t>
            </a:r>
          </a:p>
          <a:p>
            <a:pPr lvl="0"/>
            <a:r>
              <a:rPr lang="en-US" sz="2400" b="1" dirty="0">
                <a:solidFill>
                  <a:prstClr val="black"/>
                </a:solidFill>
                <a:latin typeface="Arial" panose="020B0604020202020204" pitchFamily="34" charset="0"/>
                <a:cs typeface="Arial" panose="020B0604020202020204" pitchFamily="34" charset="0"/>
              </a:rPr>
              <a:t>A </a:t>
            </a:r>
            <a:r>
              <a:rPr lang="en-US" sz="2400" b="1" dirty="0">
                <a:solidFill>
                  <a:srgbClr val="FF0000"/>
                </a:solidFill>
                <a:latin typeface="Arial" panose="020B0604020202020204" pitchFamily="34" charset="0"/>
                <a:cs typeface="Arial" panose="020B0604020202020204" pitchFamily="34" charset="0"/>
              </a:rPr>
              <a:t>worldview</a:t>
            </a:r>
            <a:r>
              <a:rPr lang="en-US" sz="2400" b="1" dirty="0">
                <a:solidFill>
                  <a:prstClr val="black"/>
                </a:solidFill>
                <a:latin typeface="Arial" panose="020B0604020202020204" pitchFamily="34" charset="0"/>
                <a:cs typeface="Arial" panose="020B0604020202020204" pitchFamily="34" charset="0"/>
              </a:rPr>
              <a:t> is the framework from which (or lens through which) we view reality and make sense of life and the world.</a:t>
            </a:r>
          </a:p>
          <a:p>
            <a:pPr lvl="0"/>
            <a:r>
              <a:rPr lang="en-US" sz="2400" b="1" dirty="0">
                <a:solidFill>
                  <a:prstClr val="black"/>
                </a:solidFill>
                <a:latin typeface="Arial" panose="020B0604020202020204" pitchFamily="34" charset="0"/>
                <a:cs typeface="Arial" panose="020B0604020202020204" pitchFamily="34" charset="0"/>
              </a:rPr>
              <a:t> A </a:t>
            </a:r>
            <a:r>
              <a:rPr lang="en-US" sz="2400" b="1" dirty="0">
                <a:solidFill>
                  <a:srgbClr val="FF0000"/>
                </a:solidFill>
                <a:latin typeface="Arial" panose="020B0604020202020204" pitchFamily="34" charset="0"/>
                <a:cs typeface="Arial" panose="020B0604020202020204" pitchFamily="34" charset="0"/>
              </a:rPr>
              <a:t>personal worldview </a:t>
            </a:r>
            <a:r>
              <a:rPr lang="en-US" sz="2400" b="1" dirty="0">
                <a:solidFill>
                  <a:prstClr val="black"/>
                </a:solidFill>
                <a:latin typeface="Arial" panose="020B0604020202020204" pitchFamily="34" charset="0"/>
                <a:cs typeface="Arial" panose="020B0604020202020204" pitchFamily="34" charset="0"/>
              </a:rPr>
              <a:t>is a combination of all you believe to be true, and that becomes the driving force behind every emotion, decision and action. Therefore, </a:t>
            </a:r>
            <a:r>
              <a:rPr lang="en-US" sz="2400" b="1" u="sng" dirty="0">
                <a:solidFill>
                  <a:prstClr val="black"/>
                </a:solidFill>
                <a:latin typeface="Arial" panose="020B0604020202020204" pitchFamily="34" charset="0"/>
                <a:cs typeface="Arial" panose="020B0604020202020204" pitchFamily="34" charset="0"/>
              </a:rPr>
              <a:t>it affects your response to every area of life</a:t>
            </a:r>
            <a:r>
              <a:rPr lang="en-US" sz="2400" b="1" dirty="0">
                <a:solidFill>
                  <a:prstClr val="black"/>
                </a:solidFill>
                <a:latin typeface="Arial" panose="020B0604020202020204" pitchFamily="34" charset="0"/>
                <a:cs typeface="Arial" panose="020B0604020202020204" pitchFamily="34" charset="0"/>
              </a:rPr>
              <a:t>: from </a:t>
            </a:r>
            <a:r>
              <a:rPr lang="en-US" sz="2400" b="1" dirty="0">
                <a:solidFill>
                  <a:srgbClr val="FF0000"/>
                </a:solidFill>
                <a:latin typeface="Arial" panose="020B0604020202020204" pitchFamily="34" charset="0"/>
                <a:cs typeface="Arial" panose="020B0604020202020204" pitchFamily="34" charset="0"/>
              </a:rPr>
              <a:t>philosophy</a:t>
            </a:r>
            <a:r>
              <a:rPr lang="en-US" sz="2400" b="1" dirty="0">
                <a:solidFill>
                  <a:prstClr val="black"/>
                </a:solidFill>
                <a:latin typeface="Arial" panose="020B0604020202020204" pitchFamily="34" charset="0"/>
                <a:cs typeface="Arial" panose="020B0604020202020204" pitchFamily="34" charset="0"/>
              </a:rPr>
              <a:t> to </a:t>
            </a:r>
            <a:r>
              <a:rPr lang="en-US" sz="2400" b="1" dirty="0">
                <a:solidFill>
                  <a:srgbClr val="FF0000"/>
                </a:solidFill>
                <a:latin typeface="Arial" panose="020B0604020202020204" pitchFamily="34" charset="0"/>
                <a:cs typeface="Arial" panose="020B0604020202020204" pitchFamily="34" charset="0"/>
              </a:rPr>
              <a:t>science</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theology</a:t>
            </a:r>
            <a:r>
              <a:rPr lang="en-US" sz="2400" b="1" dirty="0">
                <a:solidFill>
                  <a:prstClr val="black"/>
                </a:solidFill>
                <a:latin typeface="Arial" panose="020B0604020202020204" pitchFamily="34" charset="0"/>
                <a:cs typeface="Arial" panose="020B0604020202020204" pitchFamily="34" charset="0"/>
              </a:rPr>
              <a:t> and </a:t>
            </a:r>
            <a:r>
              <a:rPr lang="en-US" sz="2400" b="1" dirty="0">
                <a:solidFill>
                  <a:srgbClr val="FF0000"/>
                </a:solidFill>
                <a:latin typeface="Arial" panose="020B0604020202020204" pitchFamily="34" charset="0"/>
                <a:cs typeface="Arial" panose="020B0604020202020204" pitchFamily="34" charset="0"/>
              </a:rPr>
              <a:t>anthropology</a:t>
            </a:r>
            <a:r>
              <a:rPr lang="en-US" sz="2400" b="1" dirty="0">
                <a:solidFill>
                  <a:prstClr val="black"/>
                </a:solidFill>
                <a:latin typeface="Arial" panose="020B0604020202020204" pitchFamily="34" charset="0"/>
                <a:cs typeface="Arial" panose="020B0604020202020204" pitchFamily="34" charset="0"/>
              </a:rPr>
              <a:t> to </a:t>
            </a:r>
            <a:r>
              <a:rPr lang="en-US" sz="2400" b="1" dirty="0">
                <a:solidFill>
                  <a:srgbClr val="FF0000"/>
                </a:solidFill>
                <a:latin typeface="Arial" panose="020B0604020202020204" pitchFamily="34" charset="0"/>
                <a:cs typeface="Arial" panose="020B0604020202020204" pitchFamily="34" charset="0"/>
              </a:rPr>
              <a:t>economics</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law</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politics</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art </a:t>
            </a:r>
            <a:r>
              <a:rPr lang="en-US" sz="2400" b="1" dirty="0">
                <a:solidFill>
                  <a:prstClr val="black"/>
                </a:solidFill>
                <a:latin typeface="Arial" panose="020B0604020202020204" pitchFamily="34" charset="0"/>
                <a:cs typeface="Arial" panose="020B0604020202020204" pitchFamily="34" charset="0"/>
              </a:rPr>
              <a:t>and </a:t>
            </a:r>
            <a:r>
              <a:rPr lang="en-US" sz="2400" b="1" dirty="0">
                <a:solidFill>
                  <a:srgbClr val="FF0000"/>
                </a:solidFill>
                <a:latin typeface="Arial" panose="020B0604020202020204" pitchFamily="34" charset="0"/>
                <a:cs typeface="Arial" panose="020B0604020202020204" pitchFamily="34" charset="0"/>
              </a:rPr>
              <a:t>social order </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everything</a:t>
            </a:r>
            <a:r>
              <a:rPr lang="en-US" sz="2400" b="1" dirty="0">
                <a:solidFill>
                  <a:prstClr val="black"/>
                </a:solidFill>
                <a:latin typeface="Arial" panose="020B0604020202020204" pitchFamily="34" charset="0"/>
                <a:cs typeface="Arial" panose="020B0604020202020204" pitchFamily="34" charset="0"/>
              </a:rPr>
              <a:t>.</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19</a:t>
            </a:fld>
            <a:endParaRPr lang="en-US"/>
          </a:p>
        </p:txBody>
      </p:sp>
    </p:spTree>
    <p:extLst>
      <p:ext uri="{BB962C8B-B14F-4D97-AF65-F5344CB8AC3E}">
        <p14:creationId xmlns:p14="http://schemas.microsoft.com/office/powerpoint/2010/main" val="825989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47700" y="668480"/>
            <a:ext cx="76200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Lesson 1: </a:t>
            </a:r>
            <a:r>
              <a:rPr lang="en-US" sz="3200" b="1" u="sng" dirty="0" smtClean="0">
                <a:solidFill>
                  <a:prstClr val="black"/>
                </a:solidFill>
                <a:latin typeface="Arial" panose="020B0604020202020204" pitchFamily="34" charset="0"/>
                <a:cs typeface="Arial" panose="020B0604020202020204" pitchFamily="34" charset="0"/>
              </a:rPr>
              <a:t>OUTLINE</a:t>
            </a:r>
            <a:endParaRPr lang="en-US" sz="3200" b="1" u="sng" dirty="0">
              <a:latin typeface="Times New Roman"/>
              <a:cs typeface="Times New Roman"/>
            </a:endParaRPr>
          </a:p>
        </p:txBody>
      </p:sp>
      <p:sp>
        <p:nvSpPr>
          <p:cNvPr id="8" name="Content Placeholder 2"/>
          <p:cNvSpPr>
            <a:spLocks noGrp="1"/>
          </p:cNvSpPr>
          <p:nvPr>
            <p:ph idx="1"/>
          </p:nvPr>
        </p:nvSpPr>
        <p:spPr>
          <a:xfrm>
            <a:off x="762000" y="1663699"/>
            <a:ext cx="7696200" cy="4089401"/>
          </a:xfrm>
        </p:spPr>
        <p:txBody>
          <a:bodyPr>
            <a:normAutofit/>
          </a:bodyPr>
          <a:lstStyle/>
          <a:p>
            <a:pPr lvl="0"/>
            <a:r>
              <a:rPr lang="en-US" sz="2800" b="1" dirty="0">
                <a:solidFill>
                  <a:prstClr val="black"/>
                </a:solidFill>
                <a:latin typeface="Arial" panose="020B0604020202020204" pitchFamily="34" charset="0"/>
                <a:cs typeface="Arial" panose="020B0604020202020204" pitchFamily="34" charset="0"/>
              </a:rPr>
              <a:t>Introduction</a:t>
            </a:r>
          </a:p>
          <a:p>
            <a:pPr lvl="0"/>
            <a:r>
              <a:rPr lang="en-US" sz="2800" b="1" dirty="0">
                <a:solidFill>
                  <a:prstClr val="black"/>
                </a:solidFill>
                <a:latin typeface="Arial" panose="020B0604020202020204" pitchFamily="34" charset="0"/>
                <a:cs typeface="Arial" panose="020B0604020202020204" pitchFamily="34" charset="0"/>
              </a:rPr>
              <a:t>Learning </a:t>
            </a:r>
            <a:r>
              <a:rPr lang="en-US" sz="2800" b="1" dirty="0" smtClean="0">
                <a:solidFill>
                  <a:prstClr val="black"/>
                </a:solidFill>
                <a:latin typeface="Arial" panose="020B0604020202020204" pitchFamily="34" charset="0"/>
                <a:cs typeface="Arial" panose="020B0604020202020204" pitchFamily="34" charset="0"/>
              </a:rPr>
              <a:t>Objectives for this Study</a:t>
            </a:r>
            <a:endParaRPr lang="en-US" sz="2800" b="1" dirty="0">
              <a:solidFill>
                <a:prstClr val="black"/>
              </a:solidFill>
              <a:latin typeface="Arial" panose="020B0604020202020204" pitchFamily="34" charset="0"/>
              <a:cs typeface="Arial" panose="020B0604020202020204" pitchFamily="34" charset="0"/>
            </a:endParaRPr>
          </a:p>
          <a:p>
            <a:pPr lvl="0"/>
            <a:r>
              <a:rPr lang="en-US" sz="2800" b="1" dirty="0">
                <a:solidFill>
                  <a:prstClr val="black"/>
                </a:solidFill>
                <a:latin typeface="Arial" panose="020B0604020202020204" pitchFamily="34" charset="0"/>
                <a:cs typeface="Arial" panose="020B0604020202020204" pitchFamily="34" charset="0"/>
              </a:rPr>
              <a:t>Definition of Key Terms</a:t>
            </a:r>
          </a:p>
          <a:p>
            <a:pPr lvl="1"/>
            <a:r>
              <a:rPr lang="en-US" b="1" dirty="0">
                <a:solidFill>
                  <a:prstClr val="black"/>
                </a:solidFill>
                <a:latin typeface="Arial" panose="020B0604020202020204" pitchFamily="34" charset="0"/>
                <a:cs typeface="Arial" panose="020B0604020202020204" pitchFamily="34" charset="0"/>
              </a:rPr>
              <a:t>What do the Key Terms “Look Like”?</a:t>
            </a:r>
          </a:p>
          <a:p>
            <a:pPr lvl="0"/>
            <a:r>
              <a:rPr lang="en-US" sz="2800" b="1" dirty="0">
                <a:solidFill>
                  <a:prstClr val="black"/>
                </a:solidFill>
                <a:latin typeface="Arial" panose="020B0604020202020204" pitchFamily="34" charset="0"/>
                <a:cs typeface="Arial" panose="020B0604020202020204" pitchFamily="34" charset="0"/>
              </a:rPr>
              <a:t>Approach </a:t>
            </a:r>
            <a:r>
              <a:rPr lang="en-US" sz="2800" b="1" dirty="0" smtClean="0">
                <a:solidFill>
                  <a:prstClr val="black"/>
                </a:solidFill>
                <a:latin typeface="Arial" panose="020B0604020202020204" pitchFamily="34" charset="0"/>
                <a:cs typeface="Arial" panose="020B0604020202020204" pitchFamily="34" charset="0"/>
              </a:rPr>
              <a:t>for </a:t>
            </a:r>
            <a:r>
              <a:rPr lang="en-US" sz="2800" b="1" dirty="0">
                <a:solidFill>
                  <a:prstClr val="black"/>
                </a:solidFill>
                <a:latin typeface="Arial" panose="020B0604020202020204" pitchFamily="34" charset="0"/>
                <a:cs typeface="Arial" panose="020B0604020202020204" pitchFamily="34" charset="0"/>
              </a:rPr>
              <a:t>this Study</a:t>
            </a:r>
          </a:p>
          <a:p>
            <a:pPr lvl="0"/>
            <a:r>
              <a:rPr lang="en-US" sz="2800" b="1" dirty="0">
                <a:solidFill>
                  <a:prstClr val="black"/>
                </a:solidFill>
                <a:latin typeface="Arial" panose="020B0604020202020204" pitchFamily="34" charset="0"/>
                <a:cs typeface="Arial" panose="020B0604020202020204" pitchFamily="34" charset="0"/>
              </a:rPr>
              <a:t>Selected Quotes from Relevant Documents which Further Illustrates What it Looks Like (in </a:t>
            </a:r>
            <a:r>
              <a:rPr lang="en-US" sz="2800" b="1" dirty="0" smtClean="0">
                <a:solidFill>
                  <a:prstClr val="black"/>
                </a:solidFill>
                <a:latin typeface="Arial" panose="020B0604020202020204" pitchFamily="34" charset="0"/>
                <a:cs typeface="Arial" panose="020B0604020202020204" pitchFamily="34" charset="0"/>
              </a:rPr>
              <a:t>the time remaining)</a:t>
            </a:r>
            <a:endParaRPr lang="en-US"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E4B4328-5D43-D644-A100-6636F97200BA}" type="slidenum">
              <a:rPr lang="en-US" smtClean="0"/>
              <a:t>2</a:t>
            </a:fld>
            <a:endParaRPr lang="en-US" dirty="0"/>
          </a:p>
        </p:txBody>
      </p:sp>
    </p:spTree>
    <p:extLst>
      <p:ext uri="{BB962C8B-B14F-4D97-AF65-F5344CB8AC3E}">
        <p14:creationId xmlns:p14="http://schemas.microsoft.com/office/powerpoint/2010/main" val="3102537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006799"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What does a Secular Humanist Worldview Look Like?</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lnSpcReduction="10000"/>
          </a:bodyPr>
          <a:lstStyle/>
          <a:p>
            <a:pPr marL="0" lvl="0" indent="0">
              <a:buNone/>
            </a:pPr>
            <a:r>
              <a:rPr lang="en-US" sz="2200" b="1" dirty="0">
                <a:solidFill>
                  <a:prstClr val="black"/>
                </a:solidFill>
                <a:latin typeface="Arial" panose="020B0604020202020204" pitchFamily="34" charset="0"/>
                <a:cs typeface="Arial" panose="020B0604020202020204" pitchFamily="34" charset="0"/>
              </a:rPr>
              <a:t>It shares some tenets of Post-Modernism and    Marxism.  In a Secular Humanist worldview:</a:t>
            </a:r>
          </a:p>
          <a:p>
            <a:pPr lvl="0"/>
            <a:r>
              <a:rPr lang="en-US" sz="2200" b="1" dirty="0">
                <a:solidFill>
                  <a:prstClr val="black"/>
                </a:solidFill>
                <a:latin typeface="Arial" panose="020B0604020202020204" pitchFamily="34" charset="0"/>
                <a:cs typeface="Arial" panose="020B0604020202020204" pitchFamily="34" charset="0"/>
              </a:rPr>
              <a:t>There is no God, no self-existing being. There is no revelation from God or a god.</a:t>
            </a:r>
          </a:p>
          <a:p>
            <a:pPr lvl="0"/>
            <a:r>
              <a:rPr lang="en-US" sz="2200" b="1" dirty="0">
                <a:solidFill>
                  <a:prstClr val="black"/>
                </a:solidFill>
                <a:latin typeface="Arial" panose="020B0604020202020204" pitchFamily="34" charset="0"/>
                <a:cs typeface="Arial" panose="020B0604020202020204" pitchFamily="34" charset="0"/>
              </a:rPr>
              <a:t>There is no spirit. People are highly evolved animals, but do not have immortal souls.  There is no life after death.</a:t>
            </a:r>
          </a:p>
          <a:p>
            <a:pPr lvl="0"/>
            <a:r>
              <a:rPr lang="en-US" sz="2200" b="1" dirty="0">
                <a:solidFill>
                  <a:prstClr val="black"/>
                </a:solidFill>
                <a:latin typeface="Arial" panose="020B0604020202020204" pitchFamily="34" charset="0"/>
                <a:cs typeface="Arial" panose="020B0604020202020204" pitchFamily="34" charset="0"/>
              </a:rPr>
              <a:t>There is only this physical world; the here and now. Nature/matter is self-existing.</a:t>
            </a:r>
          </a:p>
          <a:p>
            <a:pPr lvl="0"/>
            <a:r>
              <a:rPr lang="en-US" sz="2200" b="1" dirty="0">
                <a:solidFill>
                  <a:prstClr val="black"/>
                </a:solidFill>
                <a:latin typeface="Arial" panose="020B0604020202020204" pitchFamily="34" charset="0"/>
                <a:cs typeface="Arial" panose="020B0604020202020204" pitchFamily="34" charset="0"/>
              </a:rPr>
              <a:t>It claims that only those things which can be proved through </a:t>
            </a:r>
            <a:r>
              <a:rPr lang="en-US" sz="2200" b="1" dirty="0" smtClean="0">
                <a:solidFill>
                  <a:prstClr val="black"/>
                </a:solidFill>
                <a:latin typeface="Arial" panose="020B0604020202020204" pitchFamily="34" charset="0"/>
                <a:cs typeface="Arial" panose="020B0604020202020204" pitchFamily="34" charset="0"/>
              </a:rPr>
              <a:t>the </a:t>
            </a:r>
            <a:r>
              <a:rPr lang="en-US" sz="2200" b="1" dirty="0">
                <a:solidFill>
                  <a:prstClr val="black"/>
                </a:solidFill>
                <a:latin typeface="Arial" panose="020B0604020202020204" pitchFamily="34" charset="0"/>
                <a:cs typeface="Arial" panose="020B0604020202020204" pitchFamily="34" charset="0"/>
              </a:rPr>
              <a:t>scientific </a:t>
            </a:r>
            <a:r>
              <a:rPr lang="en-US" sz="2200" b="1" dirty="0" smtClean="0">
                <a:solidFill>
                  <a:prstClr val="black"/>
                </a:solidFill>
                <a:latin typeface="Arial" panose="020B0604020202020204" pitchFamily="34" charset="0"/>
                <a:cs typeface="Arial" panose="020B0604020202020204" pitchFamily="34" charset="0"/>
              </a:rPr>
              <a:t>method (experimentation) </a:t>
            </a:r>
            <a:r>
              <a:rPr lang="en-US" sz="2200" b="1" dirty="0">
                <a:solidFill>
                  <a:prstClr val="black"/>
                </a:solidFill>
                <a:latin typeface="Arial" panose="020B0604020202020204" pitchFamily="34" charset="0"/>
                <a:cs typeface="Arial" panose="020B0604020202020204" pitchFamily="34" charset="0"/>
              </a:rPr>
              <a:t>is accepted as true.  Science is in essence </a:t>
            </a:r>
            <a:r>
              <a:rPr lang="en-US" sz="2200" b="1" dirty="0" smtClean="0">
                <a:solidFill>
                  <a:prstClr val="black"/>
                </a:solidFill>
                <a:latin typeface="Arial" panose="020B0604020202020204" pitchFamily="34" charset="0"/>
                <a:cs typeface="Arial" panose="020B0604020202020204" pitchFamily="34" charset="0"/>
              </a:rPr>
              <a:t>a </a:t>
            </a:r>
            <a:r>
              <a:rPr lang="en-US" sz="2200" b="1" dirty="0">
                <a:solidFill>
                  <a:prstClr val="black"/>
                </a:solidFill>
                <a:latin typeface="Arial" panose="020B0604020202020204" pitchFamily="34" charset="0"/>
                <a:cs typeface="Arial" panose="020B0604020202020204" pitchFamily="34" charset="0"/>
              </a:rPr>
              <a:t>god.</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20</a:t>
            </a:fld>
            <a:endParaRPr lang="en-US"/>
          </a:p>
        </p:txBody>
      </p:sp>
    </p:spTree>
    <p:extLst>
      <p:ext uri="{BB962C8B-B14F-4D97-AF65-F5344CB8AC3E}">
        <p14:creationId xmlns:p14="http://schemas.microsoft.com/office/powerpoint/2010/main" val="146772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006799"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What does a Secular Humanist Worldview Look Like?</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lnSpcReduction="10000"/>
          </a:bodyPr>
          <a:lstStyle/>
          <a:p>
            <a:pPr marL="0" lvl="0" indent="0">
              <a:buNone/>
            </a:pPr>
            <a:r>
              <a:rPr lang="en-US" sz="2200" b="1" dirty="0" smtClean="0">
                <a:solidFill>
                  <a:prstClr val="black"/>
                </a:solidFill>
                <a:latin typeface="Arial" panose="020B0604020202020204" pitchFamily="34" charset="0"/>
                <a:cs typeface="Arial" panose="020B0604020202020204" pitchFamily="34" charset="0"/>
              </a:rPr>
              <a:t>In </a:t>
            </a:r>
            <a:r>
              <a:rPr lang="en-US" sz="2200" b="1" dirty="0">
                <a:solidFill>
                  <a:prstClr val="black"/>
                </a:solidFill>
                <a:latin typeface="Arial" panose="020B0604020202020204" pitchFamily="34" charset="0"/>
                <a:cs typeface="Arial" panose="020B0604020202020204" pitchFamily="34" charset="0"/>
              </a:rPr>
              <a:t>a Secular Humanist worldview:</a:t>
            </a:r>
          </a:p>
          <a:p>
            <a:pPr lvl="0"/>
            <a:r>
              <a:rPr lang="en-US" sz="2200" b="1" dirty="0">
                <a:solidFill>
                  <a:prstClr val="black"/>
                </a:solidFill>
                <a:latin typeface="Arial" panose="020B0604020202020204" pitchFamily="34" charset="0"/>
                <a:cs typeface="Arial" panose="020B0604020202020204" pitchFamily="34" charset="0"/>
              </a:rPr>
              <a:t>Religion (belief in God, belief in the spiritual) is viewed to be harmful, suppressing individual freedom, and is therefore aggressively opposed.</a:t>
            </a:r>
          </a:p>
          <a:p>
            <a:pPr lvl="0"/>
            <a:r>
              <a:rPr lang="en-US" sz="2200" b="1" dirty="0">
                <a:solidFill>
                  <a:prstClr val="black"/>
                </a:solidFill>
                <a:latin typeface="Arial" panose="020B0604020202020204" pitchFamily="34" charset="0"/>
                <a:cs typeface="Arial" panose="020B0604020202020204" pitchFamily="34" charset="0"/>
              </a:rPr>
              <a:t>Morals are based on human experience and needs, not on revelation from God.  Morals are situational and not absolute.</a:t>
            </a:r>
          </a:p>
          <a:p>
            <a:pPr lvl="0"/>
            <a:r>
              <a:rPr lang="en-US" sz="2200" b="1" dirty="0">
                <a:solidFill>
                  <a:prstClr val="black"/>
                </a:solidFill>
                <a:latin typeface="Arial" panose="020B0604020202020204" pitchFamily="34" charset="0"/>
                <a:cs typeface="Arial" panose="020B0604020202020204" pitchFamily="34" charset="0"/>
              </a:rPr>
              <a:t>All forms of sexual expression between consenting adults are acceptable.</a:t>
            </a:r>
          </a:p>
          <a:p>
            <a:pPr lvl="0"/>
            <a:r>
              <a:rPr lang="en-US" sz="2200" b="1" dirty="0">
                <a:solidFill>
                  <a:prstClr val="black"/>
                </a:solidFill>
                <a:latin typeface="Arial" panose="020B0604020202020204" pitchFamily="34" charset="0"/>
                <a:cs typeface="Arial" panose="020B0604020202020204" pitchFamily="34" charset="0"/>
              </a:rPr>
              <a:t>Abortion for any cause  and euthanasia are acceptable. </a:t>
            </a:r>
          </a:p>
          <a:p>
            <a:pPr lvl="0"/>
            <a:r>
              <a:rPr lang="en-US" sz="2200" b="1" dirty="0">
                <a:solidFill>
                  <a:prstClr val="black"/>
                </a:solidFill>
                <a:latin typeface="Arial" panose="020B0604020202020204" pitchFamily="34" charset="0"/>
                <a:cs typeface="Arial" panose="020B0604020202020204" pitchFamily="34" charset="0"/>
              </a:rPr>
              <a:t>Self-realization is the highest goal of each human.</a:t>
            </a:r>
          </a:p>
          <a:p>
            <a:pPr marL="0" lv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21</a:t>
            </a:fld>
            <a:endParaRPr lang="en-US"/>
          </a:p>
        </p:txBody>
      </p:sp>
    </p:spTree>
    <p:extLst>
      <p:ext uri="{BB962C8B-B14F-4D97-AF65-F5344CB8AC3E}">
        <p14:creationId xmlns:p14="http://schemas.microsoft.com/office/powerpoint/2010/main" val="2613424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006799"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What does a Secular Humanist Worldview Look Like?</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a:bodyPr>
          <a:lstStyle/>
          <a:p>
            <a:pPr marL="0" lvl="0" indent="0">
              <a:buNone/>
            </a:pPr>
            <a:r>
              <a:rPr lang="en-US" sz="2200" b="1" dirty="0" smtClean="0">
                <a:solidFill>
                  <a:prstClr val="black"/>
                </a:solidFill>
                <a:latin typeface="Arial" panose="020B0604020202020204" pitchFamily="34" charset="0"/>
                <a:cs typeface="Arial" panose="020B0604020202020204" pitchFamily="34" charset="0"/>
              </a:rPr>
              <a:t>In </a:t>
            </a:r>
            <a:r>
              <a:rPr lang="en-US" sz="2400" b="1" dirty="0" smtClean="0">
                <a:solidFill>
                  <a:prstClr val="black"/>
                </a:solidFill>
                <a:latin typeface="Arial" panose="020B0604020202020204" pitchFamily="34" charset="0"/>
                <a:cs typeface="Arial" panose="020B0604020202020204" pitchFamily="34" charset="0"/>
              </a:rPr>
              <a:t>a </a:t>
            </a:r>
            <a:r>
              <a:rPr lang="en-US" sz="2400" b="1" dirty="0">
                <a:solidFill>
                  <a:prstClr val="black"/>
                </a:solidFill>
                <a:latin typeface="Arial" panose="020B0604020202020204" pitchFamily="34" charset="0"/>
                <a:cs typeface="Arial" panose="020B0604020202020204" pitchFamily="34" charset="0"/>
              </a:rPr>
              <a:t>Secular Humanist worldview:</a:t>
            </a:r>
          </a:p>
          <a:p>
            <a:pPr lvl="0"/>
            <a:r>
              <a:rPr lang="en-US" sz="2400" b="1" dirty="0">
                <a:solidFill>
                  <a:prstClr val="black"/>
                </a:solidFill>
                <a:latin typeface="Arial" panose="020B0604020202020204" pitchFamily="34" charset="0"/>
                <a:cs typeface="Arial" panose="020B0604020202020204" pitchFamily="34" charset="0"/>
              </a:rPr>
              <a:t>Humans are viewed as inherently perfectible. </a:t>
            </a:r>
          </a:p>
          <a:p>
            <a:pPr lvl="0"/>
            <a:r>
              <a:rPr lang="en-US" sz="2400" b="1" dirty="0">
                <a:solidFill>
                  <a:prstClr val="black"/>
                </a:solidFill>
                <a:latin typeface="Arial" panose="020B0604020202020204" pitchFamily="34" charset="0"/>
                <a:cs typeface="Arial" panose="020B0604020202020204" pitchFamily="34" charset="0"/>
              </a:rPr>
              <a:t>Religion and the environment in which one lives, especially society and the roles cast on him, are viewed as preventing people from fulfilling their full potential</a:t>
            </a:r>
            <a:r>
              <a:rPr lang="en-US" sz="2400" b="1" dirty="0" smtClean="0">
                <a:solidFill>
                  <a:prstClr val="black"/>
                </a:solidFill>
                <a:latin typeface="Arial" panose="020B0604020202020204" pitchFamily="34" charset="0"/>
                <a:cs typeface="Arial" panose="020B0604020202020204" pitchFamily="34" charset="0"/>
              </a:rPr>
              <a:t>.</a:t>
            </a:r>
          </a:p>
          <a:p>
            <a:pPr lvl="1"/>
            <a:r>
              <a:rPr lang="en-US" sz="2400" b="1" dirty="0" smtClean="0">
                <a:solidFill>
                  <a:prstClr val="black"/>
                </a:solidFill>
                <a:latin typeface="Arial" panose="020B0604020202020204" pitchFamily="34" charset="0"/>
                <a:cs typeface="Arial" panose="020B0604020202020204" pitchFamily="34" charset="0"/>
              </a:rPr>
              <a:t>Secular Humanism is therefore very antagonistic towards religion.</a:t>
            </a:r>
            <a:endParaRPr lang="en-US" sz="2400" b="1" dirty="0">
              <a:solidFill>
                <a:prstClr val="black"/>
              </a:solidFill>
              <a:latin typeface="Arial" panose="020B0604020202020204" pitchFamily="34" charset="0"/>
              <a:cs typeface="Arial" panose="020B0604020202020204" pitchFamily="34" charset="0"/>
            </a:endParaRPr>
          </a:p>
          <a:p>
            <a:pPr marL="0" lv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22</a:t>
            </a:fld>
            <a:endParaRPr lang="en-US"/>
          </a:p>
        </p:txBody>
      </p:sp>
    </p:spTree>
    <p:extLst>
      <p:ext uri="{BB962C8B-B14F-4D97-AF65-F5344CB8AC3E}">
        <p14:creationId xmlns:p14="http://schemas.microsoft.com/office/powerpoint/2010/main" val="3353770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38560"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Secular Humanism from a Biblical Perspective</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lnSpcReduction="10000"/>
          </a:bodyPr>
          <a:lstStyle/>
          <a:p>
            <a:pPr lvl="0"/>
            <a:r>
              <a:rPr lang="en-US" sz="2200" b="1" dirty="0">
                <a:solidFill>
                  <a:prstClr val="black"/>
                </a:solidFill>
                <a:latin typeface="Arial" panose="020B0604020202020204" pitchFamily="34" charset="0"/>
                <a:cs typeface="Arial" panose="020B0604020202020204" pitchFamily="34" charset="0"/>
              </a:rPr>
              <a:t>Man becomes a god to himself where he            defines what is right and wrong. </a:t>
            </a:r>
          </a:p>
          <a:p>
            <a:pPr lvl="1"/>
            <a:r>
              <a:rPr lang="en-US" sz="1900" b="1" dirty="0">
                <a:solidFill>
                  <a:prstClr val="black"/>
                </a:solidFill>
                <a:latin typeface="Arial" panose="020B0604020202020204" pitchFamily="34" charset="0"/>
                <a:cs typeface="Arial" panose="020B0604020202020204" pitchFamily="34" charset="0"/>
              </a:rPr>
              <a:t>“</a:t>
            </a:r>
            <a:r>
              <a:rPr lang="en-US" sz="1900" b="1" i="1" dirty="0">
                <a:solidFill>
                  <a:prstClr val="black"/>
                </a:solidFill>
                <a:latin typeface="Arial" panose="020B0604020202020204" pitchFamily="34" charset="0"/>
                <a:cs typeface="Arial" panose="020B0604020202020204" pitchFamily="34" charset="0"/>
              </a:rPr>
              <a:t>in the day that ye eat thereof … </a:t>
            </a:r>
            <a:r>
              <a:rPr lang="en-US" sz="1900" b="1" i="1" dirty="0">
                <a:solidFill>
                  <a:srgbClr val="FF0000"/>
                </a:solidFill>
                <a:latin typeface="Arial" panose="020B0604020202020204" pitchFamily="34" charset="0"/>
                <a:cs typeface="Arial" panose="020B0604020202020204" pitchFamily="34" charset="0"/>
              </a:rPr>
              <a:t>ye shall be as gods</a:t>
            </a:r>
            <a:r>
              <a:rPr lang="en-US" sz="1900" b="1" dirty="0">
                <a:solidFill>
                  <a:prstClr val="black"/>
                </a:solidFill>
                <a:latin typeface="Arial" panose="020B0604020202020204" pitchFamily="34" charset="0"/>
                <a:cs typeface="Arial" panose="020B0604020202020204" pitchFamily="34" charset="0"/>
              </a:rPr>
              <a:t>…” </a:t>
            </a:r>
            <a:r>
              <a:rPr lang="en-US" sz="1900" b="1" dirty="0">
                <a:solidFill>
                  <a:srgbClr val="FF0000"/>
                </a:solidFill>
                <a:latin typeface="Arial" panose="020B0604020202020204" pitchFamily="34" charset="0"/>
                <a:cs typeface="Arial" panose="020B0604020202020204" pitchFamily="34" charset="0"/>
              </a:rPr>
              <a:t>Gen. 3:5</a:t>
            </a:r>
            <a:r>
              <a:rPr lang="en-US" sz="1900" b="1" dirty="0">
                <a:solidFill>
                  <a:prstClr val="black"/>
                </a:solidFill>
                <a:latin typeface="Arial" panose="020B0604020202020204" pitchFamily="34" charset="0"/>
                <a:cs typeface="Arial" panose="020B0604020202020204" pitchFamily="34" charset="0"/>
              </a:rPr>
              <a:t>.</a:t>
            </a:r>
          </a:p>
          <a:p>
            <a:pPr lvl="1"/>
            <a:r>
              <a:rPr lang="en-US" sz="1900" b="1" dirty="0">
                <a:solidFill>
                  <a:prstClr val="black"/>
                </a:solidFill>
                <a:latin typeface="Arial" panose="020B0604020202020204" pitchFamily="34" charset="0"/>
                <a:cs typeface="Arial" panose="020B0604020202020204" pitchFamily="34" charset="0"/>
              </a:rPr>
              <a:t>“… </a:t>
            </a:r>
            <a:r>
              <a:rPr lang="en-US" sz="1900" b="1" i="1" dirty="0">
                <a:solidFill>
                  <a:prstClr val="black"/>
                </a:solidFill>
                <a:latin typeface="Arial" panose="020B0604020202020204" pitchFamily="34" charset="0"/>
                <a:cs typeface="Arial" panose="020B0604020202020204" pitchFamily="34" charset="0"/>
              </a:rPr>
              <a:t>every man did that which was right </a:t>
            </a:r>
            <a:r>
              <a:rPr lang="en-US" sz="1900" b="1" i="1" dirty="0">
                <a:solidFill>
                  <a:srgbClr val="FF0000"/>
                </a:solidFill>
                <a:latin typeface="Arial" panose="020B0604020202020204" pitchFamily="34" charset="0"/>
                <a:cs typeface="Arial" panose="020B0604020202020204" pitchFamily="34" charset="0"/>
              </a:rPr>
              <a:t>in his own eyes</a:t>
            </a:r>
            <a:r>
              <a:rPr lang="en-US" sz="1900" b="1" dirty="0">
                <a:solidFill>
                  <a:prstClr val="black"/>
                </a:solidFill>
                <a:latin typeface="Arial" panose="020B0604020202020204" pitchFamily="34" charset="0"/>
                <a:cs typeface="Arial" panose="020B0604020202020204" pitchFamily="34" charset="0"/>
              </a:rPr>
              <a:t>”.  </a:t>
            </a:r>
            <a:r>
              <a:rPr lang="en-US" sz="1900" b="1" dirty="0">
                <a:solidFill>
                  <a:srgbClr val="FF0000"/>
                </a:solidFill>
                <a:latin typeface="Arial" panose="020B0604020202020204" pitchFamily="34" charset="0"/>
                <a:cs typeface="Arial" panose="020B0604020202020204" pitchFamily="34" charset="0"/>
              </a:rPr>
              <a:t>Judges 17:6, </a:t>
            </a:r>
            <a:r>
              <a:rPr lang="en-US" sz="1900" b="1" dirty="0" smtClean="0">
                <a:solidFill>
                  <a:srgbClr val="FF0000"/>
                </a:solidFill>
                <a:latin typeface="Arial" panose="020B0604020202020204" pitchFamily="34" charset="0"/>
                <a:cs typeface="Arial" panose="020B0604020202020204" pitchFamily="34" charset="0"/>
              </a:rPr>
              <a:t>21:25</a:t>
            </a:r>
            <a:r>
              <a:rPr lang="en-US" sz="1900" b="1" dirty="0" smtClean="0">
                <a:latin typeface="Arial" panose="020B0604020202020204" pitchFamily="34" charset="0"/>
                <a:cs typeface="Arial" panose="020B0604020202020204" pitchFamily="34" charset="0"/>
              </a:rPr>
              <a:t>.</a:t>
            </a:r>
            <a:endParaRPr lang="en-US" sz="1900" b="1" dirty="0">
              <a:latin typeface="Arial" panose="020B0604020202020204" pitchFamily="34" charset="0"/>
              <a:cs typeface="Arial" panose="020B0604020202020204" pitchFamily="34" charset="0"/>
            </a:endParaRPr>
          </a:p>
          <a:p>
            <a:pPr lvl="0"/>
            <a:r>
              <a:rPr lang="en-US" sz="2200" b="1" dirty="0">
                <a:solidFill>
                  <a:prstClr val="black"/>
                </a:solidFill>
                <a:latin typeface="Arial" panose="020B0604020202020204" pitchFamily="34" charset="0"/>
                <a:cs typeface="Arial" panose="020B0604020202020204" pitchFamily="34" charset="0"/>
              </a:rPr>
              <a:t>“</a:t>
            </a:r>
            <a:r>
              <a:rPr lang="en-US" sz="2200" b="1" i="1" dirty="0">
                <a:solidFill>
                  <a:prstClr val="black"/>
                </a:solidFill>
                <a:latin typeface="Arial" panose="020B0604020202020204" pitchFamily="34" charset="0"/>
                <a:cs typeface="Arial" panose="020B0604020202020204" pitchFamily="34" charset="0"/>
              </a:rPr>
              <a:t>For </a:t>
            </a:r>
            <a:r>
              <a:rPr lang="en-US" sz="2200" b="1" i="1" dirty="0">
                <a:solidFill>
                  <a:srgbClr val="FF0000"/>
                </a:solidFill>
                <a:latin typeface="Arial" panose="020B0604020202020204" pitchFamily="34" charset="0"/>
                <a:cs typeface="Arial" panose="020B0604020202020204" pitchFamily="34" charset="0"/>
              </a:rPr>
              <a:t>rebellion</a:t>
            </a:r>
            <a:r>
              <a:rPr lang="en-US" sz="2200" b="1" i="1" dirty="0">
                <a:solidFill>
                  <a:prstClr val="black"/>
                </a:solidFill>
                <a:latin typeface="Arial" panose="020B0604020202020204" pitchFamily="34" charset="0"/>
                <a:cs typeface="Arial" panose="020B0604020202020204" pitchFamily="34" charset="0"/>
              </a:rPr>
              <a:t> is as the sin of </a:t>
            </a:r>
            <a:r>
              <a:rPr lang="en-US" sz="2200" b="1" i="1" dirty="0">
                <a:solidFill>
                  <a:srgbClr val="FF0000"/>
                </a:solidFill>
                <a:latin typeface="Arial" panose="020B0604020202020204" pitchFamily="34" charset="0"/>
                <a:cs typeface="Arial" panose="020B0604020202020204" pitchFamily="34" charset="0"/>
              </a:rPr>
              <a:t>witchcraft</a:t>
            </a:r>
            <a:r>
              <a:rPr lang="en-US" sz="2200" b="1" dirty="0">
                <a:solidFill>
                  <a:prstClr val="black"/>
                </a:solidFill>
                <a:latin typeface="Arial" panose="020B0604020202020204" pitchFamily="34" charset="0"/>
                <a:cs typeface="Arial" panose="020B0604020202020204" pitchFamily="34" charset="0"/>
              </a:rPr>
              <a:t>” (Heb. divination) “</a:t>
            </a:r>
            <a:r>
              <a:rPr lang="en-US" sz="2200" b="1" i="1" dirty="0">
                <a:solidFill>
                  <a:prstClr val="black"/>
                </a:solidFill>
                <a:latin typeface="Arial" panose="020B0604020202020204" pitchFamily="34" charset="0"/>
                <a:cs typeface="Arial" panose="020B0604020202020204" pitchFamily="34" charset="0"/>
              </a:rPr>
              <a:t>and </a:t>
            </a:r>
            <a:r>
              <a:rPr lang="en-US" sz="2200" b="1" i="1" dirty="0">
                <a:solidFill>
                  <a:srgbClr val="FF0000"/>
                </a:solidFill>
                <a:latin typeface="Arial" panose="020B0604020202020204" pitchFamily="34" charset="0"/>
                <a:cs typeface="Arial" panose="020B0604020202020204" pitchFamily="34" charset="0"/>
              </a:rPr>
              <a:t>stubbornness</a:t>
            </a:r>
            <a:r>
              <a:rPr lang="en-US" sz="2200" b="1" i="1" dirty="0">
                <a:solidFill>
                  <a:prstClr val="black"/>
                </a:solidFill>
                <a:latin typeface="Arial" panose="020B0604020202020204" pitchFamily="34" charset="0"/>
                <a:cs typeface="Arial" panose="020B0604020202020204" pitchFamily="34" charset="0"/>
              </a:rPr>
              <a:t> is as </a:t>
            </a:r>
            <a:r>
              <a:rPr lang="en-US" sz="2200" b="1" i="1" dirty="0">
                <a:solidFill>
                  <a:srgbClr val="FF0000"/>
                </a:solidFill>
                <a:latin typeface="Arial" panose="020B0604020202020204" pitchFamily="34" charset="0"/>
                <a:cs typeface="Arial" panose="020B0604020202020204" pitchFamily="34" charset="0"/>
              </a:rPr>
              <a:t>iniquity</a:t>
            </a:r>
            <a:r>
              <a:rPr lang="en-US" sz="2200" b="1" i="1" dirty="0">
                <a:solidFill>
                  <a:prstClr val="black"/>
                </a:solidFill>
                <a:latin typeface="Arial" panose="020B0604020202020204" pitchFamily="34" charset="0"/>
                <a:cs typeface="Arial" panose="020B0604020202020204" pitchFamily="34" charset="0"/>
              </a:rPr>
              <a:t> and </a:t>
            </a:r>
            <a:r>
              <a:rPr lang="en-US" sz="2200" b="1" i="1" dirty="0">
                <a:solidFill>
                  <a:srgbClr val="FF0000"/>
                </a:solidFill>
                <a:latin typeface="Arial" panose="020B0604020202020204" pitchFamily="34" charset="0"/>
                <a:cs typeface="Arial" panose="020B0604020202020204" pitchFamily="34" charset="0"/>
              </a:rPr>
              <a:t>idolatry</a:t>
            </a:r>
            <a:r>
              <a:rPr lang="en-US" sz="2200" b="1" dirty="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I Sam. 15:23</a:t>
            </a:r>
            <a:r>
              <a:rPr lang="en-US" sz="2200" b="1" dirty="0">
                <a:solidFill>
                  <a:prstClr val="black"/>
                </a:solidFill>
                <a:latin typeface="Arial" panose="020B0604020202020204" pitchFamily="34" charset="0"/>
                <a:cs typeface="Arial" panose="020B0604020202020204" pitchFamily="34" charset="0"/>
              </a:rPr>
              <a:t>.</a:t>
            </a:r>
          </a:p>
          <a:p>
            <a:pPr lvl="1"/>
            <a:r>
              <a:rPr lang="en-US" sz="1900" b="1" dirty="0">
                <a:solidFill>
                  <a:prstClr val="black"/>
                </a:solidFill>
                <a:latin typeface="Arial" panose="020B0604020202020204" pitchFamily="34" charset="0"/>
                <a:cs typeface="Arial" panose="020B0604020202020204" pitchFamily="34" charset="0"/>
              </a:rPr>
              <a:t>When  men rebel against God, when they stubbornly resist living in accordance with God’s will, they become their own false source of information on how to live, analogous to </a:t>
            </a:r>
            <a:r>
              <a:rPr lang="en-US" sz="1900" b="1" dirty="0" smtClean="0">
                <a:solidFill>
                  <a:prstClr val="black"/>
                </a:solidFill>
                <a:latin typeface="Arial" panose="020B0604020202020204" pitchFamily="34" charset="0"/>
                <a:cs typeface="Arial" panose="020B0604020202020204" pitchFamily="34" charset="0"/>
              </a:rPr>
              <a:t>the </a:t>
            </a:r>
            <a:r>
              <a:rPr lang="en-US" sz="1900" b="1" i="1" dirty="0" smtClean="0">
                <a:solidFill>
                  <a:prstClr val="black"/>
                </a:solidFill>
                <a:latin typeface="Arial" panose="020B0604020202020204" pitchFamily="34" charset="0"/>
                <a:cs typeface="Arial" panose="020B0604020202020204" pitchFamily="34" charset="0"/>
              </a:rPr>
              <a:t>divination</a:t>
            </a:r>
            <a:r>
              <a:rPr lang="en-US" sz="1900" b="1" dirty="0" smtClean="0">
                <a:solidFill>
                  <a:prstClr val="black"/>
                </a:solidFill>
                <a:latin typeface="Arial" panose="020B0604020202020204" pitchFamily="34" charset="0"/>
                <a:cs typeface="Arial" panose="020B0604020202020204" pitchFamily="34" charset="0"/>
              </a:rPr>
              <a:t> </a:t>
            </a:r>
            <a:r>
              <a:rPr lang="en-US" sz="1900" b="1" dirty="0">
                <a:solidFill>
                  <a:prstClr val="black"/>
                </a:solidFill>
                <a:latin typeface="Arial" panose="020B0604020202020204" pitchFamily="34" charset="0"/>
                <a:cs typeface="Arial" panose="020B0604020202020204" pitchFamily="34" charset="0"/>
              </a:rPr>
              <a:t>and </a:t>
            </a:r>
            <a:r>
              <a:rPr lang="en-US" sz="1900" b="1" i="1" dirty="0">
                <a:solidFill>
                  <a:prstClr val="black"/>
                </a:solidFill>
                <a:latin typeface="Arial" panose="020B0604020202020204" pitchFamily="34" charset="0"/>
                <a:cs typeface="Arial" panose="020B0604020202020204" pitchFamily="34" charset="0"/>
              </a:rPr>
              <a:t>false gods </a:t>
            </a:r>
            <a:r>
              <a:rPr lang="en-US" sz="1900" b="1" dirty="0" smtClean="0">
                <a:solidFill>
                  <a:prstClr val="black"/>
                </a:solidFill>
                <a:latin typeface="Arial" panose="020B0604020202020204" pitchFamily="34" charset="0"/>
                <a:cs typeface="Arial" panose="020B0604020202020204" pitchFamily="34" charset="0"/>
              </a:rPr>
              <a:t>condemned  </a:t>
            </a:r>
            <a:r>
              <a:rPr lang="en-US" sz="1900" b="1" dirty="0">
                <a:solidFill>
                  <a:prstClr val="black"/>
                </a:solidFill>
                <a:latin typeface="Arial" panose="020B0604020202020204" pitchFamily="34" charset="0"/>
                <a:cs typeface="Arial" panose="020B0604020202020204" pitchFamily="34" charset="0"/>
              </a:rPr>
              <a:t>in </a:t>
            </a:r>
            <a:r>
              <a:rPr lang="en-US" sz="1900" b="1" dirty="0">
                <a:solidFill>
                  <a:srgbClr val="FF0000"/>
                </a:solidFill>
                <a:latin typeface="Arial" panose="020B0604020202020204" pitchFamily="34" charset="0"/>
                <a:cs typeface="Arial" panose="020B0604020202020204" pitchFamily="34" charset="0"/>
              </a:rPr>
              <a:t>Deut. 18</a:t>
            </a:r>
            <a:r>
              <a:rPr lang="en-US" sz="1900" b="1" dirty="0">
                <a:solidFill>
                  <a:prstClr val="black"/>
                </a:solidFill>
                <a:latin typeface="Arial" panose="020B0604020202020204" pitchFamily="34" charset="0"/>
                <a:cs typeface="Arial" panose="020B0604020202020204" pitchFamily="34" charset="0"/>
              </a:rPr>
              <a:t>.</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23</a:t>
            </a:fld>
            <a:endParaRPr lang="en-US"/>
          </a:p>
        </p:txBody>
      </p:sp>
    </p:spTree>
    <p:extLst>
      <p:ext uri="{BB962C8B-B14F-4D97-AF65-F5344CB8AC3E}">
        <p14:creationId xmlns:p14="http://schemas.microsoft.com/office/powerpoint/2010/main" val="4155507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Approach </a:t>
            </a:r>
            <a:r>
              <a:rPr lang="en-US" sz="3200" b="1" u="sng" dirty="0" smtClean="0">
                <a:solidFill>
                  <a:prstClr val="black"/>
                </a:solidFill>
                <a:latin typeface="Arial" panose="020B0604020202020204" pitchFamily="34" charset="0"/>
                <a:cs typeface="Arial" panose="020B0604020202020204" pitchFamily="34" charset="0"/>
              </a:rPr>
              <a:t>for </a:t>
            </a:r>
            <a:r>
              <a:rPr lang="en-US" sz="3200" b="1" u="sng" dirty="0">
                <a:solidFill>
                  <a:prstClr val="black"/>
                </a:solidFill>
                <a:latin typeface="Arial" panose="020B0604020202020204" pitchFamily="34" charset="0"/>
                <a:cs typeface="Arial" panose="020B0604020202020204" pitchFamily="34" charset="0"/>
              </a:rPr>
              <a:t>this Study</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450119"/>
          </a:xfrm>
        </p:spPr>
        <p:txBody>
          <a:bodyPr>
            <a:normAutofit fontScale="92500" lnSpcReduction="10000"/>
          </a:bodyPr>
          <a:lstStyle/>
          <a:p>
            <a:pPr marL="0" lvl="0" indent="0">
              <a:buNone/>
            </a:pPr>
            <a:r>
              <a:rPr lang="en-US" sz="2400" b="1" dirty="0">
                <a:solidFill>
                  <a:prstClr val="black"/>
                </a:solidFill>
                <a:latin typeface="Arial" panose="020B0604020202020204" pitchFamily="34" charset="0"/>
                <a:cs typeface="Arial" panose="020B0604020202020204" pitchFamily="34" charset="0"/>
              </a:rPr>
              <a:t>Because Secular Humanism is a </a:t>
            </a:r>
            <a:r>
              <a:rPr lang="en-US" sz="2400" b="1" dirty="0" smtClean="0">
                <a:solidFill>
                  <a:prstClr val="black"/>
                </a:solidFill>
                <a:latin typeface="Arial" panose="020B0604020202020204" pitchFamily="34" charset="0"/>
                <a:cs typeface="Arial" panose="020B0604020202020204" pitchFamily="34" charset="0"/>
              </a:rPr>
              <a:t>philosophy of </a:t>
            </a:r>
            <a:r>
              <a:rPr lang="en-US" sz="2400" b="1" dirty="0">
                <a:solidFill>
                  <a:prstClr val="black"/>
                </a:solidFill>
                <a:latin typeface="Arial" panose="020B0604020202020204" pitchFamily="34" charset="0"/>
                <a:cs typeface="Arial" panose="020B0604020202020204" pitchFamily="34" charset="0"/>
              </a:rPr>
              <a:t>life, a worldview, </a:t>
            </a:r>
            <a:r>
              <a:rPr lang="en-US" sz="2400" b="1" dirty="0">
                <a:solidFill>
                  <a:srgbClr val="FF0000"/>
                </a:solidFill>
                <a:latin typeface="Arial" panose="020B0604020202020204" pitchFamily="34" charset="0"/>
                <a:cs typeface="Arial" panose="020B0604020202020204" pitchFamily="34" charset="0"/>
              </a:rPr>
              <a:t>affecting every aspect of life</a:t>
            </a:r>
            <a:r>
              <a:rPr lang="en-US" sz="2400" b="1" dirty="0">
                <a:solidFill>
                  <a:prstClr val="black"/>
                </a:solidFill>
                <a:latin typeface="Arial" panose="020B0604020202020204" pitchFamily="34" charset="0"/>
                <a:cs typeface="Arial" panose="020B0604020202020204" pitchFamily="34" charset="0"/>
              </a:rPr>
              <a:t>, using an approach similar to bro. Waggoner’s book, the following lessons will be taught:</a:t>
            </a:r>
          </a:p>
          <a:p>
            <a:pPr marL="457200" lvl="0" indent="-457200">
              <a:buFont typeface="Arial"/>
              <a:buAutoNum type="arabicParenBoth"/>
            </a:pPr>
            <a:r>
              <a:rPr lang="en-US" sz="2400" b="1" dirty="0">
                <a:solidFill>
                  <a:prstClr val="black"/>
                </a:solidFill>
                <a:latin typeface="Arial" panose="020B0604020202020204" pitchFamily="34" charset="0"/>
                <a:cs typeface="Arial" panose="020B0604020202020204" pitchFamily="34" charset="0"/>
              </a:rPr>
              <a:t>to show its impact on today’s culture and individual worldviews, and </a:t>
            </a:r>
          </a:p>
          <a:p>
            <a:pPr marL="457200" lvl="0" indent="-457200">
              <a:buFont typeface="Arial"/>
              <a:buAutoNum type="arabicParenBoth"/>
            </a:pPr>
            <a:r>
              <a:rPr lang="en-US" sz="2400" b="1" dirty="0">
                <a:solidFill>
                  <a:prstClr val="black"/>
                </a:solidFill>
                <a:latin typeface="Arial" panose="020B0604020202020204" pitchFamily="34" charset="0"/>
                <a:cs typeface="Arial" panose="020B0604020202020204" pitchFamily="34" charset="0"/>
              </a:rPr>
              <a:t>to contrast it with God’s word.</a:t>
            </a:r>
          </a:p>
          <a:p>
            <a:pPr marL="457200" lvl="0" indent="-457200">
              <a:buFont typeface="Arial"/>
              <a:buAutoNum type="arabicParenBoth"/>
            </a:pPr>
            <a:endParaRPr lang="en-US" sz="2400" b="1" dirty="0">
              <a:solidFill>
                <a:prstClr val="black"/>
              </a:solidFill>
              <a:latin typeface="Arial" panose="020B0604020202020204" pitchFamily="34" charset="0"/>
              <a:cs typeface="Arial" panose="020B0604020202020204" pitchFamily="34" charset="0"/>
            </a:endParaRPr>
          </a:p>
          <a:p>
            <a:pPr marL="0" lvl="0" indent="0">
              <a:buNone/>
            </a:pPr>
            <a:r>
              <a:rPr lang="en-US" sz="2400" b="1" u="sng" dirty="0">
                <a:solidFill>
                  <a:prstClr val="black"/>
                </a:solidFill>
                <a:latin typeface="Arial" panose="020B0604020202020204" pitchFamily="34" charset="0"/>
                <a:cs typeface="Arial" panose="020B0604020202020204" pitchFamily="34" charset="0"/>
              </a:rPr>
              <a:t>Lessons 1 – 2</a:t>
            </a:r>
            <a:r>
              <a:rPr lang="en-US" sz="2400" b="1" dirty="0">
                <a:solidFill>
                  <a:prstClr val="black"/>
                </a:solidFill>
                <a:latin typeface="Arial" panose="020B0604020202020204" pitchFamily="34" charset="0"/>
                <a:cs typeface="Arial" panose="020B0604020202020204" pitchFamily="34" charset="0"/>
              </a:rPr>
              <a:t>: Adult and </a:t>
            </a:r>
            <a:r>
              <a:rPr lang="en-US" sz="2400" b="1" dirty="0" smtClean="0">
                <a:solidFill>
                  <a:prstClr val="black"/>
                </a:solidFill>
                <a:latin typeface="Arial" panose="020B0604020202020204" pitchFamily="34" charset="0"/>
                <a:cs typeface="Arial" panose="020B0604020202020204" pitchFamily="34" charset="0"/>
              </a:rPr>
              <a:t>middle/high </a:t>
            </a:r>
            <a:r>
              <a:rPr lang="en-US" sz="2400" b="1" dirty="0">
                <a:solidFill>
                  <a:prstClr val="black"/>
                </a:solidFill>
                <a:latin typeface="Arial" panose="020B0604020202020204" pitchFamily="34" charset="0"/>
                <a:cs typeface="Arial" panose="020B0604020202020204" pitchFamily="34" charset="0"/>
              </a:rPr>
              <a:t>school combined.</a:t>
            </a:r>
          </a:p>
          <a:p>
            <a:pPr marL="0" lvl="0" indent="0">
              <a:buNone/>
            </a:pPr>
            <a:endParaRPr lang="en-US" sz="2400" b="1" u="sng" dirty="0" smtClean="0">
              <a:solidFill>
                <a:prstClr val="black"/>
              </a:solidFill>
              <a:latin typeface="Arial" panose="020B0604020202020204" pitchFamily="34" charset="0"/>
              <a:cs typeface="Arial" panose="020B0604020202020204" pitchFamily="34" charset="0"/>
            </a:endParaRPr>
          </a:p>
          <a:p>
            <a:pPr marL="0" lvl="0" indent="0">
              <a:buNone/>
            </a:pPr>
            <a:r>
              <a:rPr lang="en-US" sz="2400" b="1" u="sng" dirty="0" smtClean="0">
                <a:solidFill>
                  <a:prstClr val="black"/>
                </a:solidFill>
                <a:latin typeface="Arial" panose="020B0604020202020204" pitchFamily="34" charset="0"/>
                <a:cs typeface="Arial" panose="020B0604020202020204" pitchFamily="34" charset="0"/>
              </a:rPr>
              <a:t>Lessons </a:t>
            </a:r>
            <a:r>
              <a:rPr lang="en-US" sz="2400" b="1" u="sng" dirty="0">
                <a:solidFill>
                  <a:prstClr val="black"/>
                </a:solidFill>
                <a:latin typeface="Arial" panose="020B0604020202020204" pitchFamily="34" charset="0"/>
                <a:cs typeface="Arial" panose="020B0604020202020204" pitchFamily="34" charset="0"/>
              </a:rPr>
              <a:t>3 – 13</a:t>
            </a:r>
            <a:r>
              <a:rPr lang="en-US" sz="2400" b="1" dirty="0">
                <a:solidFill>
                  <a:prstClr val="black"/>
                </a:solidFill>
                <a:latin typeface="Arial" panose="020B0604020202020204" pitchFamily="34" charset="0"/>
                <a:cs typeface="Arial" panose="020B0604020202020204" pitchFamily="34" charset="0"/>
              </a:rPr>
              <a:t>: Same subject matter but separate </a:t>
            </a:r>
            <a:r>
              <a:rPr lang="en-US" sz="2400" b="1" dirty="0" smtClean="0">
                <a:solidFill>
                  <a:prstClr val="black"/>
                </a:solidFill>
                <a:latin typeface="Arial" panose="020B0604020202020204" pitchFamily="34" charset="0"/>
                <a:cs typeface="Arial" panose="020B0604020202020204" pitchFamily="34" charset="0"/>
              </a:rPr>
              <a:t>adult class </a:t>
            </a:r>
            <a:r>
              <a:rPr lang="en-US" sz="2400" b="1" dirty="0">
                <a:solidFill>
                  <a:prstClr val="black"/>
                </a:solidFill>
                <a:latin typeface="Arial" panose="020B0604020202020204" pitchFamily="34" charset="0"/>
                <a:cs typeface="Arial" panose="020B0604020202020204" pitchFamily="34" charset="0"/>
              </a:rPr>
              <a:t>and </a:t>
            </a:r>
            <a:r>
              <a:rPr lang="en-US" sz="2400" b="1" dirty="0" smtClean="0">
                <a:solidFill>
                  <a:prstClr val="black"/>
                </a:solidFill>
                <a:latin typeface="Arial" panose="020B0604020202020204" pitchFamily="34" charset="0"/>
                <a:cs typeface="Arial" panose="020B0604020202020204" pitchFamily="34" charset="0"/>
              </a:rPr>
              <a:t>middle/high </a:t>
            </a:r>
            <a:r>
              <a:rPr lang="en-US" sz="2400" b="1" dirty="0">
                <a:solidFill>
                  <a:prstClr val="black"/>
                </a:solidFill>
                <a:latin typeface="Arial" panose="020B0604020202020204" pitchFamily="34" charset="0"/>
                <a:cs typeface="Arial" panose="020B0604020202020204" pitchFamily="34" charset="0"/>
              </a:rPr>
              <a:t>school </a:t>
            </a:r>
            <a:r>
              <a:rPr lang="en-US" sz="2400" b="1" dirty="0" smtClean="0">
                <a:solidFill>
                  <a:prstClr val="black"/>
                </a:solidFill>
                <a:latin typeface="Arial" panose="020B0604020202020204" pitchFamily="34" charset="0"/>
                <a:cs typeface="Arial" panose="020B0604020202020204" pitchFamily="34" charset="0"/>
              </a:rPr>
              <a:t>class.</a:t>
            </a:r>
            <a:endParaRPr lang="en-US" sz="2400" b="1" dirty="0">
              <a:solidFill>
                <a:prstClr val="black"/>
              </a:solidFill>
              <a:latin typeface="Arial" panose="020B0604020202020204" pitchFamily="34" charset="0"/>
              <a:cs typeface="Arial" panose="020B0604020202020204" pitchFamily="34" charset="0"/>
            </a:endParaRP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24</a:t>
            </a:fld>
            <a:endParaRPr lang="en-US"/>
          </a:p>
        </p:txBody>
      </p:sp>
    </p:spTree>
    <p:extLst>
      <p:ext uri="{BB962C8B-B14F-4D97-AF65-F5344CB8AC3E}">
        <p14:creationId xmlns:p14="http://schemas.microsoft.com/office/powerpoint/2010/main" val="2536019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Approach </a:t>
            </a:r>
            <a:r>
              <a:rPr lang="en-US" sz="3200" b="1" u="sng" dirty="0" smtClean="0">
                <a:solidFill>
                  <a:prstClr val="black"/>
                </a:solidFill>
                <a:latin typeface="Arial" panose="020B0604020202020204" pitchFamily="34" charset="0"/>
                <a:cs typeface="Arial" panose="020B0604020202020204" pitchFamily="34" charset="0"/>
              </a:rPr>
              <a:t>for </a:t>
            </a:r>
            <a:r>
              <a:rPr lang="en-US" sz="3200" b="1" u="sng" dirty="0">
                <a:solidFill>
                  <a:prstClr val="black"/>
                </a:solidFill>
                <a:latin typeface="Arial" panose="020B0604020202020204" pitchFamily="34" charset="0"/>
                <a:cs typeface="Arial" panose="020B0604020202020204" pitchFamily="34" charset="0"/>
              </a:rPr>
              <a:t>this Study</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a:bodyPr>
          <a:lstStyle/>
          <a:p>
            <a:pPr lvl="0"/>
            <a:r>
              <a:rPr lang="en-US" sz="2400" b="1" dirty="0">
                <a:solidFill>
                  <a:prstClr val="black"/>
                </a:solidFill>
                <a:latin typeface="Arial" panose="020B0604020202020204" pitchFamily="34" charset="0"/>
                <a:cs typeface="Arial" panose="020B0604020202020204" pitchFamily="34" charset="0"/>
              </a:rPr>
              <a:t>Lesson 2: </a:t>
            </a:r>
            <a:r>
              <a:rPr lang="en-US" sz="2400" b="1" i="1" dirty="0">
                <a:solidFill>
                  <a:srgbClr val="FF0000"/>
                </a:solidFill>
                <a:latin typeface="Arial" panose="020B0604020202020204" pitchFamily="34" charset="0"/>
                <a:cs typeface="Arial" panose="020B0604020202020204" pitchFamily="34" charset="0"/>
              </a:rPr>
              <a:t>The Pervasiveness of Humanism and its Unperceived Influence on Christians </a:t>
            </a:r>
            <a:r>
              <a:rPr lang="en-US" sz="2400" b="1" i="1" dirty="0">
                <a:solidFill>
                  <a:prstClr val="black"/>
                </a:solidFill>
                <a:latin typeface="Arial" panose="020B0604020202020204" pitchFamily="34" charset="0"/>
                <a:cs typeface="Arial" panose="020B0604020202020204" pitchFamily="34" charset="0"/>
              </a:rPr>
              <a:t>–</a:t>
            </a:r>
            <a:r>
              <a:rPr lang="en-US" sz="2400" b="1" dirty="0">
                <a:solidFill>
                  <a:prstClr val="black"/>
                </a:solidFill>
                <a:latin typeface="Arial" panose="020B0604020202020204" pitchFamily="34" charset="0"/>
                <a:cs typeface="Arial" panose="020B0604020202020204" pitchFamily="34" charset="0"/>
              </a:rPr>
              <a:t> Brett Pharr.</a:t>
            </a:r>
          </a:p>
          <a:p>
            <a:pPr lvl="0"/>
            <a:r>
              <a:rPr lang="en-US" sz="2400" b="1" i="1" dirty="0">
                <a:solidFill>
                  <a:srgbClr val="FF0000"/>
                </a:solidFill>
                <a:latin typeface="Arial" panose="020B0604020202020204" pitchFamily="34" charset="0"/>
                <a:cs typeface="Arial" panose="020B0604020202020204" pitchFamily="34" charset="0"/>
              </a:rPr>
              <a:t>A Brief History of  Secular Humanism – How did We get Here? </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Jeff Trotter, </a:t>
            </a:r>
            <a:r>
              <a:rPr lang="en-US" sz="2400" b="1" u="sng" dirty="0">
                <a:solidFill>
                  <a:prstClr val="black"/>
                </a:solidFill>
                <a:latin typeface="Arial" panose="020B0604020202020204" pitchFamily="34" charset="0"/>
                <a:cs typeface="Arial" panose="020B0604020202020204" pitchFamily="34" charset="0"/>
              </a:rPr>
              <a:t>Sunday PM Sermon</a:t>
            </a:r>
            <a:endParaRPr lang="en-US" sz="2400" b="1" i="1" u="sng" dirty="0">
              <a:solidFill>
                <a:prstClr val="black"/>
              </a:solidFill>
              <a:latin typeface="Arial" panose="020B0604020202020204" pitchFamily="34" charset="0"/>
              <a:cs typeface="Arial" panose="020B0604020202020204" pitchFamily="34" charset="0"/>
            </a:endParaRPr>
          </a:p>
          <a:p>
            <a:pPr lvl="0"/>
            <a:r>
              <a:rPr lang="en-US" sz="2400" b="1" dirty="0">
                <a:solidFill>
                  <a:prstClr val="black"/>
                </a:solidFill>
                <a:latin typeface="Arial" panose="020B0604020202020204" pitchFamily="34" charset="0"/>
                <a:cs typeface="Arial" panose="020B0604020202020204" pitchFamily="34" charset="0"/>
              </a:rPr>
              <a:t>Lesson 3: </a:t>
            </a:r>
            <a:r>
              <a:rPr lang="en-US" sz="2400" b="1" i="1" dirty="0">
                <a:solidFill>
                  <a:srgbClr val="FF0000"/>
                </a:solidFill>
                <a:latin typeface="Arial" panose="020B0604020202020204" pitchFamily="34" charset="0"/>
                <a:cs typeface="Arial" panose="020B0604020202020204" pitchFamily="34" charset="0"/>
              </a:rPr>
              <a:t>The Religion of Humanism </a:t>
            </a:r>
            <a:r>
              <a:rPr lang="en-US" sz="2400" b="1" dirty="0">
                <a:solidFill>
                  <a:prstClr val="black"/>
                </a:solidFill>
                <a:latin typeface="Arial" panose="020B0604020202020204" pitchFamily="34" charset="0"/>
                <a:cs typeface="Arial" panose="020B0604020202020204" pitchFamily="34" charset="0"/>
              </a:rPr>
              <a:t>– Eric </a:t>
            </a:r>
            <a:r>
              <a:rPr lang="en-US" sz="2400" b="1" dirty="0" err="1">
                <a:solidFill>
                  <a:prstClr val="black"/>
                </a:solidFill>
                <a:latin typeface="Arial" panose="020B0604020202020204" pitchFamily="34" charset="0"/>
                <a:cs typeface="Arial" panose="020B0604020202020204" pitchFamily="34" charset="0"/>
              </a:rPr>
              <a:t>Bitting</a:t>
            </a:r>
            <a:r>
              <a:rPr lang="en-US" sz="2400" b="1" dirty="0">
                <a:solidFill>
                  <a:prstClr val="black"/>
                </a:solidFill>
                <a:latin typeface="Arial" panose="020B0604020202020204" pitchFamily="34" charset="0"/>
                <a:cs typeface="Arial" panose="020B0604020202020204" pitchFamily="34" charset="0"/>
              </a:rPr>
              <a:t>.</a:t>
            </a:r>
          </a:p>
          <a:p>
            <a:pPr lvl="0"/>
            <a:r>
              <a:rPr lang="en-US" sz="2400" b="1" dirty="0">
                <a:solidFill>
                  <a:prstClr val="black"/>
                </a:solidFill>
                <a:latin typeface="Arial" panose="020B0604020202020204" pitchFamily="34" charset="0"/>
                <a:cs typeface="Arial" panose="020B0604020202020204" pitchFamily="34" charset="0"/>
              </a:rPr>
              <a:t>Lesson 4: </a:t>
            </a:r>
            <a:r>
              <a:rPr lang="en-US" sz="2400" b="1" i="1" dirty="0">
                <a:solidFill>
                  <a:srgbClr val="FF0000"/>
                </a:solidFill>
                <a:latin typeface="Arial" panose="020B0604020202020204" pitchFamily="34" charset="0"/>
                <a:cs typeface="Arial" panose="020B0604020202020204" pitchFamily="34" charset="0"/>
              </a:rPr>
              <a:t>The Philosophy of Humanism: Exceeding the Limitations of the Scientific Method </a:t>
            </a:r>
            <a:r>
              <a:rPr lang="en-US" sz="2400" b="1" i="1" dirty="0">
                <a:solidFill>
                  <a:prstClr val="black"/>
                </a:solidFill>
                <a:latin typeface="Arial" panose="020B0604020202020204" pitchFamily="34" charset="0"/>
                <a:cs typeface="Arial" panose="020B0604020202020204" pitchFamily="34" charset="0"/>
              </a:rPr>
              <a:t>–</a:t>
            </a:r>
            <a:r>
              <a:rPr lang="en-US" sz="2400" b="1" dirty="0">
                <a:solidFill>
                  <a:prstClr val="black"/>
                </a:solidFill>
                <a:latin typeface="Arial" panose="020B0604020202020204" pitchFamily="34" charset="0"/>
                <a:cs typeface="Arial" panose="020B0604020202020204" pitchFamily="34" charset="0"/>
              </a:rPr>
              <a:t>Rocky Thompson.</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25</a:t>
            </a:fld>
            <a:endParaRPr lang="en-US"/>
          </a:p>
        </p:txBody>
      </p:sp>
    </p:spTree>
    <p:extLst>
      <p:ext uri="{BB962C8B-B14F-4D97-AF65-F5344CB8AC3E}">
        <p14:creationId xmlns:p14="http://schemas.microsoft.com/office/powerpoint/2010/main" val="3664873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Approach </a:t>
            </a:r>
            <a:r>
              <a:rPr lang="en-US" sz="3200" b="1" u="sng" dirty="0" smtClean="0">
                <a:solidFill>
                  <a:prstClr val="black"/>
                </a:solidFill>
                <a:latin typeface="Arial" panose="020B0604020202020204" pitchFamily="34" charset="0"/>
                <a:cs typeface="Arial" panose="020B0604020202020204" pitchFamily="34" charset="0"/>
              </a:rPr>
              <a:t>for </a:t>
            </a:r>
            <a:r>
              <a:rPr lang="en-US" sz="3200" b="1" u="sng" dirty="0">
                <a:solidFill>
                  <a:prstClr val="black"/>
                </a:solidFill>
                <a:latin typeface="Arial" panose="020B0604020202020204" pitchFamily="34" charset="0"/>
                <a:cs typeface="Arial" panose="020B0604020202020204" pitchFamily="34" charset="0"/>
              </a:rPr>
              <a:t>this Study</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a:bodyPr>
          <a:lstStyle/>
          <a:p>
            <a:pPr lvl="0"/>
            <a:r>
              <a:rPr lang="en-US" sz="2400" b="1" i="1" dirty="0">
                <a:solidFill>
                  <a:srgbClr val="FF0000"/>
                </a:solidFill>
                <a:latin typeface="Arial" panose="020B0604020202020204" pitchFamily="34" charset="0"/>
                <a:cs typeface="Arial" panose="020B0604020202020204" pitchFamily="34" charset="0"/>
              </a:rPr>
              <a:t>The Philosophy of Humanism: Rejecting Divine Revelation</a:t>
            </a:r>
            <a:r>
              <a:rPr lang="en-US" sz="2400" b="1" i="1" dirty="0">
                <a:solidFill>
                  <a:prstClr val="black"/>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Steve Miller, </a:t>
            </a:r>
            <a:r>
              <a:rPr lang="en-US" sz="2400" b="1" u="sng" dirty="0">
                <a:solidFill>
                  <a:prstClr val="black"/>
                </a:solidFill>
                <a:latin typeface="Arial" panose="020B0604020202020204" pitchFamily="34" charset="0"/>
                <a:cs typeface="Arial" panose="020B0604020202020204" pitchFamily="34" charset="0"/>
              </a:rPr>
              <a:t>Sunday PM Sermon</a:t>
            </a:r>
            <a:r>
              <a:rPr lang="en-US" sz="2400" b="1" dirty="0">
                <a:solidFill>
                  <a:prstClr val="black"/>
                </a:solidFill>
                <a:latin typeface="Arial" panose="020B0604020202020204" pitchFamily="34" charset="0"/>
                <a:cs typeface="Arial" panose="020B0604020202020204" pitchFamily="34" charset="0"/>
              </a:rPr>
              <a:t>.</a:t>
            </a:r>
          </a:p>
          <a:p>
            <a:pPr lvl="0"/>
            <a:r>
              <a:rPr lang="en-US" sz="2400" b="1" dirty="0">
                <a:solidFill>
                  <a:prstClr val="black"/>
                </a:solidFill>
                <a:latin typeface="Arial" panose="020B0604020202020204" pitchFamily="34" charset="0"/>
                <a:cs typeface="Arial" panose="020B0604020202020204" pitchFamily="34" charset="0"/>
              </a:rPr>
              <a:t>Lesson 5: </a:t>
            </a:r>
            <a:r>
              <a:rPr lang="en-US" sz="2400" b="1" i="1" dirty="0">
                <a:solidFill>
                  <a:srgbClr val="FF0000"/>
                </a:solidFill>
                <a:latin typeface="Arial" panose="020B0604020202020204" pitchFamily="34" charset="0"/>
                <a:cs typeface="Arial" panose="020B0604020202020204" pitchFamily="34" charset="0"/>
              </a:rPr>
              <a:t>The Ethics of Humanism </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Steve Miller.</a:t>
            </a:r>
          </a:p>
          <a:p>
            <a:pPr lvl="0"/>
            <a:r>
              <a:rPr lang="en-US" sz="2400" b="1" dirty="0">
                <a:solidFill>
                  <a:prstClr val="black"/>
                </a:solidFill>
                <a:latin typeface="Arial" panose="020B0604020202020204" pitchFamily="34" charset="0"/>
                <a:cs typeface="Arial" panose="020B0604020202020204" pitchFamily="34" charset="0"/>
              </a:rPr>
              <a:t>Lesson 6: </a:t>
            </a:r>
            <a:r>
              <a:rPr lang="en-US" sz="2400" b="1" i="1" dirty="0">
                <a:solidFill>
                  <a:srgbClr val="FF0000"/>
                </a:solidFill>
                <a:latin typeface="Arial" panose="020B0604020202020204" pitchFamily="34" charset="0"/>
                <a:cs typeface="Arial" panose="020B0604020202020204" pitchFamily="34" charset="0"/>
              </a:rPr>
              <a:t>The Philosophy of Humanism in Medicine</a:t>
            </a:r>
            <a:r>
              <a:rPr lang="en-US" sz="2400" b="1" i="1" dirty="0">
                <a:solidFill>
                  <a:prstClr val="black"/>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 Tommie Washington.</a:t>
            </a:r>
          </a:p>
          <a:p>
            <a:pPr lvl="0"/>
            <a:r>
              <a:rPr lang="en-US" sz="2400" b="1" dirty="0">
                <a:solidFill>
                  <a:prstClr val="black"/>
                </a:solidFill>
                <a:latin typeface="Arial" panose="020B0604020202020204" pitchFamily="34" charset="0"/>
                <a:cs typeface="Arial" panose="020B0604020202020204" pitchFamily="34" charset="0"/>
              </a:rPr>
              <a:t>Lesson 7: </a:t>
            </a:r>
            <a:r>
              <a:rPr lang="en-US" sz="2400" b="1" i="1" dirty="0">
                <a:solidFill>
                  <a:srgbClr val="FF0000"/>
                </a:solidFill>
                <a:latin typeface="Arial" panose="020B0604020202020204" pitchFamily="34" charset="0"/>
                <a:cs typeface="Arial" panose="020B0604020202020204" pitchFamily="34" charset="0"/>
              </a:rPr>
              <a:t>The Philosophy of Humanism in Psychology</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Keith Franklin.</a:t>
            </a:r>
          </a:p>
          <a:p>
            <a:pPr lvl="0"/>
            <a:r>
              <a:rPr lang="en-US" sz="2400" b="1" dirty="0">
                <a:solidFill>
                  <a:prstClr val="black"/>
                </a:solidFill>
                <a:latin typeface="Arial" panose="020B0604020202020204" pitchFamily="34" charset="0"/>
                <a:cs typeface="Arial" panose="020B0604020202020204" pitchFamily="34" charset="0"/>
              </a:rPr>
              <a:t>Lesson 8: </a:t>
            </a:r>
            <a:r>
              <a:rPr lang="en-US" sz="2400" b="1" i="1" dirty="0">
                <a:solidFill>
                  <a:srgbClr val="FF0000"/>
                </a:solidFill>
                <a:latin typeface="Arial" panose="020B0604020202020204" pitchFamily="34" charset="0"/>
                <a:cs typeface="Arial" panose="020B0604020202020204" pitchFamily="34" charset="0"/>
              </a:rPr>
              <a:t>The Philosophy of Humanism in Sociology</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Eric </a:t>
            </a:r>
            <a:r>
              <a:rPr lang="en-US" sz="2400" b="1" dirty="0" err="1">
                <a:solidFill>
                  <a:prstClr val="black"/>
                </a:solidFill>
                <a:latin typeface="Arial" panose="020B0604020202020204" pitchFamily="34" charset="0"/>
                <a:cs typeface="Arial" panose="020B0604020202020204" pitchFamily="34" charset="0"/>
              </a:rPr>
              <a:t>Bitting</a:t>
            </a:r>
            <a:r>
              <a:rPr lang="en-US" sz="2400" b="1" dirty="0">
                <a:solidFill>
                  <a:prstClr val="black"/>
                </a:solidFill>
                <a:latin typeface="Arial" panose="020B0604020202020204" pitchFamily="34" charset="0"/>
                <a:cs typeface="Arial" panose="020B0604020202020204" pitchFamily="34" charset="0"/>
              </a:rPr>
              <a:t>.</a:t>
            </a:r>
          </a:p>
          <a:p>
            <a:pPr lvl="0"/>
            <a:endParaRPr lang="en-US" sz="2400" b="1" dirty="0">
              <a:solidFill>
                <a:prstClr val="black"/>
              </a:solidFill>
              <a:latin typeface="Arial" panose="020B0604020202020204" pitchFamily="34" charset="0"/>
              <a:cs typeface="Arial" panose="020B0604020202020204" pitchFamily="34" charset="0"/>
            </a:endParaRP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26</a:t>
            </a:fld>
            <a:endParaRPr lang="en-US"/>
          </a:p>
        </p:txBody>
      </p:sp>
    </p:spTree>
    <p:extLst>
      <p:ext uri="{BB962C8B-B14F-4D97-AF65-F5344CB8AC3E}">
        <p14:creationId xmlns:p14="http://schemas.microsoft.com/office/powerpoint/2010/main" val="3498319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Approach </a:t>
            </a:r>
            <a:r>
              <a:rPr lang="en-US" sz="3200" b="1" u="sng" dirty="0" smtClean="0">
                <a:solidFill>
                  <a:prstClr val="black"/>
                </a:solidFill>
                <a:latin typeface="Arial" panose="020B0604020202020204" pitchFamily="34" charset="0"/>
                <a:cs typeface="Arial" panose="020B0604020202020204" pitchFamily="34" charset="0"/>
              </a:rPr>
              <a:t>for </a:t>
            </a:r>
            <a:r>
              <a:rPr lang="en-US" sz="3200" b="1" u="sng" dirty="0">
                <a:solidFill>
                  <a:prstClr val="black"/>
                </a:solidFill>
                <a:latin typeface="Arial" panose="020B0604020202020204" pitchFamily="34" charset="0"/>
                <a:cs typeface="Arial" panose="020B0604020202020204" pitchFamily="34" charset="0"/>
              </a:rPr>
              <a:t>this Study</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a:bodyPr>
          <a:lstStyle/>
          <a:p>
            <a:pPr lvl="0"/>
            <a:r>
              <a:rPr lang="en-US" sz="2400" b="1" dirty="0">
                <a:solidFill>
                  <a:prstClr val="black"/>
                </a:solidFill>
                <a:latin typeface="Arial" panose="020B0604020202020204" pitchFamily="34" charset="0"/>
                <a:cs typeface="Arial" panose="020B0604020202020204" pitchFamily="34" charset="0"/>
              </a:rPr>
              <a:t>Lesson 9: </a:t>
            </a:r>
            <a:r>
              <a:rPr lang="en-US" sz="2400" b="1" i="1" dirty="0">
                <a:solidFill>
                  <a:srgbClr val="FF0000"/>
                </a:solidFill>
                <a:latin typeface="Arial" panose="020B0604020202020204" pitchFamily="34" charset="0"/>
                <a:cs typeface="Arial" panose="020B0604020202020204" pitchFamily="34" charset="0"/>
              </a:rPr>
              <a:t>The Philosophy of Humanism in Biology</a:t>
            </a:r>
            <a:r>
              <a:rPr lang="en-US" sz="2400" b="1" dirty="0">
                <a:solidFill>
                  <a:prstClr val="black"/>
                </a:solidFill>
                <a:latin typeface="Arial" panose="020B0604020202020204" pitchFamily="34" charset="0"/>
                <a:cs typeface="Arial" panose="020B0604020202020204" pitchFamily="34" charset="0"/>
              </a:rPr>
              <a:t> -  Chad Garrett.</a:t>
            </a:r>
          </a:p>
          <a:p>
            <a:pPr lvl="0"/>
            <a:r>
              <a:rPr lang="en-US" sz="2400" b="1" dirty="0">
                <a:solidFill>
                  <a:prstClr val="black"/>
                </a:solidFill>
                <a:latin typeface="Arial" panose="020B0604020202020204" pitchFamily="34" charset="0"/>
                <a:cs typeface="Arial" panose="020B0604020202020204" pitchFamily="34" charset="0"/>
              </a:rPr>
              <a:t>Lesson 10: </a:t>
            </a:r>
            <a:r>
              <a:rPr lang="en-US" sz="2400" b="1" i="1" dirty="0">
                <a:solidFill>
                  <a:srgbClr val="FF0000"/>
                </a:solidFill>
                <a:latin typeface="Arial" panose="020B0604020202020204" pitchFamily="34" charset="0"/>
                <a:cs typeface="Arial" panose="020B0604020202020204" pitchFamily="34" charset="0"/>
              </a:rPr>
              <a:t>The Philosophical Foundation of Law according to Humanism </a:t>
            </a:r>
            <a:r>
              <a:rPr lang="en-US" sz="2400" b="1" dirty="0">
                <a:solidFill>
                  <a:prstClr val="black"/>
                </a:solidFill>
                <a:latin typeface="Arial" panose="020B0604020202020204" pitchFamily="34" charset="0"/>
                <a:cs typeface="Arial" panose="020B0604020202020204" pitchFamily="34" charset="0"/>
              </a:rPr>
              <a:t>– Brett Pharr.</a:t>
            </a:r>
          </a:p>
          <a:p>
            <a:pPr lvl="0"/>
            <a:r>
              <a:rPr lang="en-US" sz="2400" b="1" dirty="0">
                <a:solidFill>
                  <a:prstClr val="black"/>
                </a:solidFill>
                <a:latin typeface="Arial" panose="020B0604020202020204" pitchFamily="34" charset="0"/>
                <a:cs typeface="Arial" panose="020B0604020202020204" pitchFamily="34" charset="0"/>
              </a:rPr>
              <a:t>Lesson 11: </a:t>
            </a:r>
            <a:r>
              <a:rPr lang="en-US" sz="2400" b="1" i="1" dirty="0">
                <a:solidFill>
                  <a:srgbClr val="FF0000"/>
                </a:solidFill>
                <a:latin typeface="Arial" panose="020B0604020202020204" pitchFamily="34" charset="0"/>
                <a:cs typeface="Arial" panose="020B0604020202020204" pitchFamily="34" charset="0"/>
              </a:rPr>
              <a:t>The Political Philosophy (Politics) of Humanism </a:t>
            </a:r>
            <a:r>
              <a:rPr lang="en-US" sz="2400" b="1" dirty="0">
                <a:solidFill>
                  <a:prstClr val="black"/>
                </a:solidFill>
                <a:latin typeface="Arial" panose="020B0604020202020204" pitchFamily="34" charset="0"/>
                <a:cs typeface="Arial" panose="020B0604020202020204" pitchFamily="34" charset="0"/>
              </a:rPr>
              <a:t>– Jeff Trotter</a:t>
            </a:r>
          </a:p>
          <a:p>
            <a:pPr lvl="0"/>
            <a:r>
              <a:rPr lang="en-US" sz="2400" b="1" dirty="0">
                <a:solidFill>
                  <a:prstClr val="black"/>
                </a:solidFill>
                <a:latin typeface="Arial" panose="020B0604020202020204" pitchFamily="34" charset="0"/>
                <a:cs typeface="Arial" panose="020B0604020202020204" pitchFamily="34" charset="0"/>
              </a:rPr>
              <a:t>Lesson 12: </a:t>
            </a:r>
            <a:r>
              <a:rPr lang="en-US" sz="2400" b="1" i="1" dirty="0">
                <a:solidFill>
                  <a:srgbClr val="FF0000"/>
                </a:solidFill>
                <a:latin typeface="Arial" panose="020B0604020202020204" pitchFamily="34" charset="0"/>
                <a:cs typeface="Arial" panose="020B0604020202020204" pitchFamily="34" charset="0"/>
              </a:rPr>
              <a:t>The Economics of Humanism </a:t>
            </a:r>
            <a:r>
              <a:rPr lang="en-US" sz="2400" b="1" i="1" dirty="0">
                <a:solidFill>
                  <a:prstClr val="black"/>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Mark Inness.</a:t>
            </a:r>
          </a:p>
          <a:p>
            <a:pPr lvl="0"/>
            <a:r>
              <a:rPr lang="en-US" sz="2400" b="1" dirty="0">
                <a:solidFill>
                  <a:prstClr val="black"/>
                </a:solidFill>
                <a:latin typeface="Arial" panose="020B0604020202020204" pitchFamily="34" charset="0"/>
                <a:cs typeface="Arial" panose="020B0604020202020204" pitchFamily="34" charset="0"/>
              </a:rPr>
              <a:t>Lesson 13:  </a:t>
            </a:r>
            <a:r>
              <a:rPr lang="en-US" sz="2400" b="1" i="1" dirty="0">
                <a:solidFill>
                  <a:srgbClr val="FF0000"/>
                </a:solidFill>
                <a:latin typeface="Arial" panose="020B0604020202020204" pitchFamily="34" charset="0"/>
                <a:cs typeface="Arial" panose="020B0604020202020204" pitchFamily="34" charset="0"/>
              </a:rPr>
              <a:t>The Philosophy of Humanism in Public Education </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Dave </a:t>
            </a:r>
            <a:r>
              <a:rPr lang="en-US" sz="2400" b="1" dirty="0" err="1">
                <a:solidFill>
                  <a:prstClr val="black"/>
                </a:solidFill>
                <a:latin typeface="Arial" panose="020B0604020202020204" pitchFamily="34" charset="0"/>
                <a:cs typeface="Arial" panose="020B0604020202020204" pitchFamily="34" charset="0"/>
              </a:rPr>
              <a:t>Beels</a:t>
            </a:r>
            <a:r>
              <a:rPr lang="en-US" sz="2400" b="1" dirty="0">
                <a:solidFill>
                  <a:prstClr val="black"/>
                </a:solidFill>
                <a:latin typeface="Arial" panose="020B0604020202020204" pitchFamily="34" charset="0"/>
                <a:cs typeface="Arial" panose="020B0604020202020204" pitchFamily="34" charset="0"/>
              </a:rPr>
              <a:t>.</a:t>
            </a:r>
          </a:p>
          <a:p>
            <a:pPr lvl="0"/>
            <a:endParaRPr lang="en-US" sz="2400" b="1" dirty="0">
              <a:solidFill>
                <a:prstClr val="black"/>
              </a:solidFill>
              <a:latin typeface="Arial" panose="020B0604020202020204" pitchFamily="34" charset="0"/>
              <a:cs typeface="Arial" panose="020B0604020202020204" pitchFamily="34" charset="0"/>
            </a:endParaRP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27</a:t>
            </a:fld>
            <a:endParaRPr lang="en-US"/>
          </a:p>
        </p:txBody>
      </p:sp>
    </p:spTree>
    <p:extLst>
      <p:ext uri="{BB962C8B-B14F-4D97-AF65-F5344CB8AC3E}">
        <p14:creationId xmlns:p14="http://schemas.microsoft.com/office/powerpoint/2010/main" val="1952458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Approach </a:t>
            </a:r>
            <a:r>
              <a:rPr lang="en-US" sz="3200" b="1" u="sng" dirty="0" smtClean="0">
                <a:solidFill>
                  <a:prstClr val="black"/>
                </a:solidFill>
                <a:latin typeface="Arial" panose="020B0604020202020204" pitchFamily="34" charset="0"/>
                <a:cs typeface="Arial" panose="020B0604020202020204" pitchFamily="34" charset="0"/>
              </a:rPr>
              <a:t>for </a:t>
            </a:r>
            <a:r>
              <a:rPr lang="en-US" sz="3200" b="1" u="sng" dirty="0">
                <a:solidFill>
                  <a:prstClr val="black"/>
                </a:solidFill>
                <a:latin typeface="Arial" panose="020B0604020202020204" pitchFamily="34" charset="0"/>
                <a:cs typeface="Arial" panose="020B0604020202020204" pitchFamily="34" charset="0"/>
              </a:rPr>
              <a:t>this Study</a:t>
            </a:r>
            <a:endParaRPr lang="en-US" sz="3200" b="1" u="sng" dirty="0">
              <a:latin typeface="Times New Roman"/>
              <a:cs typeface="Times New Roman"/>
            </a:endParaRPr>
          </a:p>
        </p:txBody>
      </p:sp>
      <p:sp>
        <p:nvSpPr>
          <p:cNvPr id="3" name="Content Placeholder 2"/>
          <p:cNvSpPr>
            <a:spLocks noGrp="1"/>
          </p:cNvSpPr>
          <p:nvPr>
            <p:ph idx="1"/>
          </p:nvPr>
        </p:nvSpPr>
        <p:spPr>
          <a:xfrm>
            <a:off x="723900" y="1951630"/>
            <a:ext cx="7696200" cy="3979270"/>
          </a:xfrm>
        </p:spPr>
        <p:txBody>
          <a:bodyPr>
            <a:normAutofit/>
          </a:bodyPr>
          <a:lstStyle/>
          <a:p>
            <a:pPr marL="0" lvl="0" indent="0">
              <a:buNone/>
            </a:pPr>
            <a:r>
              <a:rPr lang="en-US" sz="2400" b="1" dirty="0" smtClean="0">
                <a:solidFill>
                  <a:prstClr val="black"/>
                </a:solidFill>
                <a:latin typeface="Arial" panose="020B0604020202020204" pitchFamily="34" charset="0"/>
                <a:cs typeface="Arial" panose="020B0604020202020204" pitchFamily="34" charset="0"/>
              </a:rPr>
              <a:t>Each lesson will be posted on the church website:</a:t>
            </a:r>
          </a:p>
          <a:p>
            <a:r>
              <a:rPr lang="en-US" sz="2400" b="1" dirty="0" smtClean="0">
                <a:solidFill>
                  <a:prstClr val="black"/>
                </a:solidFill>
                <a:latin typeface="Arial" panose="020B0604020202020204" pitchFamily="34" charset="0"/>
                <a:cs typeface="Arial" panose="020B0604020202020204" pitchFamily="34" charset="0"/>
              </a:rPr>
              <a:t>Power Point presentation.</a:t>
            </a:r>
          </a:p>
          <a:p>
            <a:r>
              <a:rPr lang="en-US" sz="2400" b="1" dirty="0" smtClean="0">
                <a:solidFill>
                  <a:prstClr val="black"/>
                </a:solidFill>
                <a:latin typeface="Arial" panose="020B0604020202020204" pitchFamily="34" charset="0"/>
                <a:cs typeface="Arial" panose="020B0604020202020204" pitchFamily="34" charset="0"/>
              </a:rPr>
              <a:t>Video recording of the class or sermon.</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28</a:t>
            </a:fld>
            <a:endParaRPr lang="en-US"/>
          </a:p>
        </p:txBody>
      </p:sp>
    </p:spTree>
    <p:extLst>
      <p:ext uri="{BB962C8B-B14F-4D97-AF65-F5344CB8AC3E}">
        <p14:creationId xmlns:p14="http://schemas.microsoft.com/office/powerpoint/2010/main" val="1024090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79503"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What does a Secular Humanist Worldview Look Like?</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1768026"/>
          </a:xfrm>
        </p:spPr>
        <p:txBody>
          <a:bodyPr>
            <a:normAutofit/>
          </a:bodyPr>
          <a:lstStyle/>
          <a:p>
            <a:pPr marL="346075" lvl="0" indent="0">
              <a:buNone/>
            </a:pPr>
            <a:r>
              <a:rPr lang="en-US" sz="2000" b="1" dirty="0">
                <a:solidFill>
                  <a:prstClr val="black"/>
                </a:solidFill>
                <a:latin typeface="Arial" panose="020B0604020202020204" pitchFamily="34" charset="0"/>
                <a:cs typeface="Arial" panose="020B0604020202020204" pitchFamily="34" charset="0"/>
              </a:rPr>
              <a:t>Secular Humanists claim: </a:t>
            </a:r>
          </a:p>
          <a:p>
            <a:pPr marL="346075" lvl="0" indent="0">
              <a:buNone/>
            </a:pPr>
            <a:r>
              <a:rPr lang="en-US" sz="1800" b="1" i="1" dirty="0">
                <a:solidFill>
                  <a:prstClr val="black"/>
                </a:solidFill>
                <a:latin typeface="Arial" panose="020B0604020202020204" pitchFamily="34" charset="0"/>
                <a:cs typeface="Arial" panose="020B0604020202020204" pitchFamily="34" charset="0"/>
              </a:rPr>
              <a:t>For the first time in human history, a significant percentage of the world’s population no longer believes in God. This is especially true in developed nations, where in some societies nonbelievers now outnumber believers.</a:t>
            </a:r>
          </a:p>
          <a:p>
            <a:pPr marL="0" indent="0">
              <a:buNone/>
            </a:pPr>
            <a:endParaRPr lang="en-US" sz="2400" dirty="0">
              <a:latin typeface="Times New Roman"/>
              <a:cs typeface="Times New Roman"/>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49" y="4278265"/>
            <a:ext cx="320040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457" y="3234519"/>
            <a:ext cx="2743199" cy="337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E4B4328-5D43-D644-A100-6636F97200BA}" type="slidenum">
              <a:rPr lang="en-US" smtClean="0"/>
              <a:t>29</a:t>
            </a:fld>
            <a:endParaRPr lang="en-US"/>
          </a:p>
        </p:txBody>
      </p:sp>
    </p:spTree>
    <p:extLst>
      <p:ext uri="{BB962C8B-B14F-4D97-AF65-F5344CB8AC3E}">
        <p14:creationId xmlns:p14="http://schemas.microsoft.com/office/powerpoint/2010/main" val="148117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47700" y="783930"/>
            <a:ext cx="7620000" cy="1023938"/>
          </a:xfrm>
        </p:spPr>
        <p:txBody>
          <a:bodyPr>
            <a:normAutofit/>
          </a:bodyPr>
          <a:lstStyle/>
          <a:p>
            <a:r>
              <a:rPr lang="en-US" sz="3200" b="1" u="sng" dirty="0" smtClean="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67775" y="1650380"/>
            <a:ext cx="7594600" cy="4285139"/>
          </a:xfrm>
        </p:spPr>
        <p:txBody>
          <a:bodyPr>
            <a:normAutofit lnSpcReduction="10000"/>
          </a:bodyPr>
          <a:lstStyle/>
          <a:p>
            <a:pPr lvl="0"/>
            <a:r>
              <a:rPr lang="en-US" sz="2200" b="1" dirty="0">
                <a:solidFill>
                  <a:prstClr val="black"/>
                </a:solidFill>
                <a:latin typeface="Arial" panose="020B0604020202020204" pitchFamily="34" charset="0"/>
                <a:cs typeface="Arial" panose="020B0604020202020204" pitchFamily="34" charset="0"/>
              </a:rPr>
              <a:t>A frequent message of the minor prophets     (studied last quarter) was a call to the children of Israel to separate themselves from the sinful ways of neighboring nations, and return to keeping God’s statutes and commandments.</a:t>
            </a:r>
          </a:p>
          <a:p>
            <a:pPr lvl="0"/>
            <a:r>
              <a:rPr lang="en-US" sz="2200" b="1" dirty="0">
                <a:solidFill>
                  <a:prstClr val="black"/>
                </a:solidFill>
                <a:latin typeface="Arial" panose="020B0604020202020204" pitchFamily="34" charset="0"/>
                <a:cs typeface="Arial" panose="020B0604020202020204" pitchFamily="34" charset="0"/>
              </a:rPr>
              <a:t>God had commanded them “</a:t>
            </a:r>
            <a:r>
              <a:rPr lang="en-US" sz="2200" b="1" i="1" dirty="0">
                <a:solidFill>
                  <a:prstClr val="black"/>
                </a:solidFill>
                <a:latin typeface="Arial" panose="020B0604020202020204" pitchFamily="34" charset="0"/>
                <a:cs typeface="Arial" panose="020B0604020202020204" pitchFamily="34" charset="0"/>
              </a:rPr>
              <a:t>to walk in all his ways, and to love him and to serve</a:t>
            </a:r>
            <a:r>
              <a:rPr lang="en-US" sz="2200" b="1" dirty="0">
                <a:solidFill>
                  <a:prstClr val="black"/>
                </a:solidFill>
                <a:latin typeface="Arial" panose="020B0604020202020204" pitchFamily="34" charset="0"/>
                <a:cs typeface="Arial" panose="020B0604020202020204" pitchFamily="34" charset="0"/>
              </a:rPr>
              <a:t>” him “</a:t>
            </a:r>
            <a:r>
              <a:rPr lang="en-US" sz="2200" b="1" i="1" dirty="0">
                <a:solidFill>
                  <a:prstClr val="black"/>
                </a:solidFill>
                <a:latin typeface="Arial" panose="020B0604020202020204" pitchFamily="34" charset="0"/>
                <a:cs typeface="Arial" panose="020B0604020202020204" pitchFamily="34" charset="0"/>
              </a:rPr>
              <a:t>with all thy heart and with all thy soul</a:t>
            </a:r>
            <a:r>
              <a:rPr lang="en-US" sz="2200" b="1" dirty="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Deut. 10:12</a:t>
            </a:r>
            <a:r>
              <a:rPr lang="en-US" sz="2200" b="1" dirty="0">
                <a:solidFill>
                  <a:prstClr val="black"/>
                </a:solidFill>
                <a:latin typeface="Arial" panose="020B0604020202020204" pitchFamily="34" charset="0"/>
                <a:cs typeface="Arial" panose="020B0604020202020204" pitchFamily="34" charset="0"/>
              </a:rPr>
              <a:t>).</a:t>
            </a:r>
          </a:p>
          <a:p>
            <a:pPr lvl="0"/>
            <a:r>
              <a:rPr lang="en-US" sz="2200" b="1" dirty="0">
                <a:solidFill>
                  <a:prstClr val="black"/>
                </a:solidFill>
                <a:latin typeface="Arial" panose="020B0604020202020204" pitchFamily="34" charset="0"/>
                <a:cs typeface="Arial" panose="020B0604020202020204" pitchFamily="34" charset="0"/>
              </a:rPr>
              <a:t>God had commanded them that “</a:t>
            </a:r>
            <a:r>
              <a:rPr lang="en-US" sz="2200" b="1" i="1" dirty="0">
                <a:solidFill>
                  <a:prstClr val="black"/>
                </a:solidFill>
                <a:latin typeface="Arial" panose="020B0604020202020204" pitchFamily="34" charset="0"/>
                <a:cs typeface="Arial" panose="020B0604020202020204" pitchFamily="34" charset="0"/>
              </a:rPr>
              <a:t>When thou art come into the land which the LORD thy God giveth thee, thou shalt not learn to do after the abominations of those nations</a:t>
            </a:r>
            <a:r>
              <a:rPr lang="en-US" sz="2200" b="1" dirty="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Deut. 18:9</a:t>
            </a:r>
            <a:r>
              <a:rPr lang="en-US" sz="2200" b="1" dirty="0">
                <a:solidFill>
                  <a:prstClr val="black"/>
                </a:solidFill>
                <a:latin typeface="Arial" panose="020B0604020202020204" pitchFamily="34" charset="0"/>
                <a:cs typeface="Arial" panose="020B0604020202020204" pitchFamily="34" charset="0"/>
              </a:rPr>
              <a:t>), yet contrary to this they repeatedly did just that.</a:t>
            </a:r>
          </a:p>
          <a:p>
            <a:pPr marL="0" lvl="0" indent="0" algn="just">
              <a:spcBef>
                <a:spcPts val="0"/>
              </a:spcBef>
              <a:buNone/>
            </a:pPr>
            <a:endParaRPr lang="en-US" sz="2200" dirty="0">
              <a:latin typeface="Franklin Gothic Medium Cond" panose="020B0606030402020204" pitchFamily="34" charset="0"/>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a:t>
            </a:fld>
            <a:endParaRPr lang="en-US"/>
          </a:p>
        </p:txBody>
      </p:sp>
    </p:spTree>
    <p:extLst>
      <p:ext uri="{BB962C8B-B14F-4D97-AF65-F5344CB8AC3E}">
        <p14:creationId xmlns:p14="http://schemas.microsoft.com/office/powerpoint/2010/main" val="3813902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52207"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What does a Secular Humanist Worldview Look Like?</a:t>
            </a:r>
            <a:endParaRPr lang="en-US" sz="3200" b="1" u="sng" dirty="0">
              <a:latin typeface="Times New Roman"/>
              <a:cs typeface="Times New Roman"/>
            </a:endParaRPr>
          </a:p>
        </p:txBody>
      </p:sp>
      <p:sp>
        <p:nvSpPr>
          <p:cNvPr id="3" name="Content Placeholder 2"/>
          <p:cNvSpPr>
            <a:spLocks noGrp="1"/>
          </p:cNvSpPr>
          <p:nvPr>
            <p:ph idx="1"/>
          </p:nvPr>
        </p:nvSpPr>
        <p:spPr>
          <a:xfrm>
            <a:off x="723900" y="1965277"/>
            <a:ext cx="7696200" cy="4367283"/>
          </a:xfrm>
        </p:spPr>
        <p:txBody>
          <a:bodyPr>
            <a:normAutofit fontScale="92500" lnSpcReduction="10000"/>
          </a:bodyPr>
          <a:lstStyle/>
          <a:p>
            <a:pPr lvl="0"/>
            <a:r>
              <a:rPr lang="en-US" sz="2200" b="1" dirty="0">
                <a:solidFill>
                  <a:prstClr val="black"/>
                </a:solidFill>
                <a:latin typeface="Arial" panose="020B0604020202020204" pitchFamily="34" charset="0"/>
                <a:cs typeface="Arial" panose="020B0604020202020204" pitchFamily="34" charset="0"/>
              </a:rPr>
              <a:t>Over the past century, Secular Humanists have published six different declarations or manifestos (and numerous books and articles) which  describe their man-centered and man-made religion/worldview.</a:t>
            </a:r>
          </a:p>
          <a:p>
            <a:pPr lvl="1"/>
            <a:r>
              <a:rPr lang="en-US" sz="2200" b="1" dirty="0">
                <a:solidFill>
                  <a:prstClr val="black"/>
                </a:solidFill>
                <a:latin typeface="Arial" panose="020B0604020202020204" pitchFamily="34" charset="0"/>
                <a:cs typeface="Arial" panose="020B0604020202020204" pitchFamily="34" charset="0"/>
              </a:rPr>
              <a:t>Humanist Manifesto I (1933)</a:t>
            </a:r>
          </a:p>
          <a:p>
            <a:pPr lvl="1"/>
            <a:r>
              <a:rPr lang="en-US" sz="2200" b="1" dirty="0">
                <a:solidFill>
                  <a:prstClr val="black"/>
                </a:solidFill>
                <a:latin typeface="Arial" panose="020B0604020202020204" pitchFamily="34" charset="0"/>
                <a:cs typeface="Arial" panose="020B0604020202020204" pitchFamily="34" charset="0"/>
              </a:rPr>
              <a:t>Humanist Manifesto II (1973)</a:t>
            </a:r>
          </a:p>
          <a:p>
            <a:pPr lvl="1"/>
            <a:r>
              <a:rPr lang="en-US" sz="2200" b="1" dirty="0">
                <a:solidFill>
                  <a:prstClr val="black"/>
                </a:solidFill>
                <a:latin typeface="Arial" panose="020B0604020202020204" pitchFamily="34" charset="0"/>
                <a:cs typeface="Arial" panose="020B0604020202020204" pitchFamily="34" charset="0"/>
              </a:rPr>
              <a:t>A Secular Humanist Declaration (1980)</a:t>
            </a:r>
          </a:p>
          <a:p>
            <a:pPr lvl="1"/>
            <a:r>
              <a:rPr lang="en-US" sz="2200" b="1" dirty="0">
                <a:solidFill>
                  <a:prstClr val="black"/>
                </a:solidFill>
                <a:latin typeface="Arial" panose="020B0604020202020204" pitchFamily="34" charset="0"/>
                <a:cs typeface="Arial" panose="020B0604020202020204" pitchFamily="34" charset="0"/>
              </a:rPr>
              <a:t>A Declaration of Interdependence (1988)</a:t>
            </a:r>
          </a:p>
          <a:p>
            <a:pPr lvl="1"/>
            <a:r>
              <a:rPr lang="en-US" sz="2200" b="1" dirty="0">
                <a:solidFill>
                  <a:prstClr val="black"/>
                </a:solidFill>
                <a:latin typeface="Arial" panose="020B0604020202020204" pitchFamily="34" charset="0"/>
                <a:cs typeface="Arial" panose="020B0604020202020204" pitchFamily="34" charset="0"/>
              </a:rPr>
              <a:t>Humanist Manifesto 2000</a:t>
            </a:r>
          </a:p>
          <a:p>
            <a:pPr lvl="1"/>
            <a:r>
              <a:rPr lang="en-US" sz="2200" b="1" dirty="0">
                <a:solidFill>
                  <a:prstClr val="black"/>
                </a:solidFill>
                <a:latin typeface="Arial" panose="020B0604020202020204" pitchFamily="34" charset="0"/>
                <a:cs typeface="Arial" panose="020B0604020202020204" pitchFamily="34" charset="0"/>
              </a:rPr>
              <a:t>Humanist  Manifesto III (2003</a:t>
            </a:r>
            <a:r>
              <a:rPr lang="en-US" sz="2200" b="1" dirty="0" smtClean="0">
                <a:solidFill>
                  <a:prstClr val="black"/>
                </a:solidFill>
                <a:latin typeface="Arial" panose="020B0604020202020204" pitchFamily="34" charset="0"/>
                <a:cs typeface="Arial" panose="020B0604020202020204" pitchFamily="34" charset="0"/>
              </a:rPr>
              <a:t>)</a:t>
            </a:r>
          </a:p>
          <a:p>
            <a:pPr marL="457200" lvl="1" indent="0">
              <a:buNone/>
            </a:pPr>
            <a:endParaRPr lang="en-US" sz="1800" b="1" dirty="0" smtClean="0">
              <a:solidFill>
                <a:prstClr val="black"/>
              </a:solidFill>
              <a:latin typeface="Arial" panose="020B0604020202020204" pitchFamily="34" charset="0"/>
              <a:cs typeface="Arial" panose="020B0604020202020204" pitchFamily="34" charset="0"/>
            </a:endParaRPr>
          </a:p>
          <a:p>
            <a:pPr marL="457200" lvl="1" indent="0">
              <a:buNone/>
            </a:pPr>
            <a:r>
              <a:rPr lang="en-US" sz="1900" b="1" dirty="0" smtClean="0">
                <a:solidFill>
                  <a:prstClr val="black"/>
                </a:solidFill>
                <a:latin typeface="Arial" panose="020B0604020202020204" pitchFamily="34" charset="0"/>
                <a:cs typeface="Arial" panose="020B0604020202020204" pitchFamily="34" charset="0"/>
              </a:rPr>
              <a:t>Manifesto = </a:t>
            </a:r>
            <a:r>
              <a:rPr lang="en-US" sz="1900" b="1" i="1" dirty="0" smtClean="0">
                <a:solidFill>
                  <a:prstClr val="black"/>
                </a:solidFill>
                <a:latin typeface="Arial" panose="020B0604020202020204" pitchFamily="34" charset="0"/>
                <a:cs typeface="Arial" panose="020B0604020202020204" pitchFamily="34" charset="0"/>
              </a:rPr>
              <a:t>a public declaration of principles or intentions, especially of a political nature</a:t>
            </a:r>
            <a:r>
              <a:rPr lang="en-US" sz="1900" b="1" dirty="0" smtClean="0">
                <a:solidFill>
                  <a:prstClr val="black"/>
                </a:solidFill>
                <a:latin typeface="Arial" panose="020B0604020202020204" pitchFamily="34" charset="0"/>
                <a:cs typeface="Arial" panose="020B0604020202020204" pitchFamily="34" charset="0"/>
              </a:rPr>
              <a:t>.</a:t>
            </a:r>
            <a:endParaRPr lang="en-US" sz="1900" b="1" dirty="0">
              <a:solidFill>
                <a:prstClr val="black"/>
              </a:solidFill>
              <a:latin typeface="Arial" panose="020B0604020202020204" pitchFamily="34" charset="0"/>
              <a:cs typeface="Arial" panose="020B0604020202020204" pitchFamily="34" charset="0"/>
            </a:endParaRP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30</a:t>
            </a:fld>
            <a:endParaRPr lang="en-US"/>
          </a:p>
        </p:txBody>
      </p:sp>
    </p:spTree>
    <p:extLst>
      <p:ext uri="{BB962C8B-B14F-4D97-AF65-F5344CB8AC3E}">
        <p14:creationId xmlns:p14="http://schemas.microsoft.com/office/powerpoint/2010/main" val="1299538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952207"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What does a Secular Humanist Worldview Look Like?</a:t>
            </a:r>
            <a:endParaRPr lang="en-US" sz="3200" b="1" u="sng" dirty="0">
              <a:latin typeface="Times New Roman"/>
              <a:cs typeface="Times New Roman"/>
            </a:endParaRPr>
          </a:p>
        </p:txBody>
      </p:sp>
      <p:sp>
        <p:nvSpPr>
          <p:cNvPr id="3" name="Content Placeholder 2"/>
          <p:cNvSpPr>
            <a:spLocks noGrp="1"/>
          </p:cNvSpPr>
          <p:nvPr>
            <p:ph idx="1"/>
          </p:nvPr>
        </p:nvSpPr>
        <p:spPr>
          <a:xfrm>
            <a:off x="723900" y="1965278"/>
            <a:ext cx="7696200" cy="4039738"/>
          </a:xfrm>
        </p:spPr>
        <p:txBody>
          <a:bodyPr>
            <a:normAutofit/>
          </a:bodyPr>
          <a:lstStyle/>
          <a:p>
            <a:pPr marL="349250" lvl="1" indent="-34290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All of these declarations can be found on the internet. </a:t>
            </a:r>
            <a:r>
              <a:rPr lang="en-US" sz="2000" b="1" dirty="0">
                <a:solidFill>
                  <a:srgbClr val="FF0000"/>
                </a:solidFill>
                <a:latin typeface="Arial" panose="020B0604020202020204" pitchFamily="34" charset="0"/>
                <a:cs typeface="Arial" panose="020B0604020202020204" pitchFamily="34" charset="0"/>
              </a:rPr>
              <a:t>Humanist Manifesto II (1973) </a:t>
            </a:r>
            <a:r>
              <a:rPr lang="en-US" sz="2000" b="1" dirty="0">
                <a:solidFill>
                  <a:prstClr val="black"/>
                </a:solidFill>
                <a:latin typeface="Arial" panose="020B0604020202020204" pitchFamily="34" charset="0"/>
                <a:cs typeface="Arial" panose="020B0604020202020204" pitchFamily="34" charset="0"/>
              </a:rPr>
              <a:t>in particular should be read completely  and compared to the current society/culture we live in today to determine how successful Secular Humanists have been.</a:t>
            </a:r>
          </a:p>
          <a:p>
            <a:pPr marL="349250" lvl="1" indent="-34290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In the time remaining, a few excerpts from Humanist Manifestos II  and III will be examined to better illustrate </a:t>
            </a:r>
            <a:r>
              <a:rPr lang="en-US" sz="2000" b="1" i="1" dirty="0">
                <a:solidFill>
                  <a:prstClr val="black"/>
                </a:solidFill>
                <a:latin typeface="Arial" panose="020B0604020202020204" pitchFamily="34" charset="0"/>
                <a:cs typeface="Arial" panose="020B0604020202020204" pitchFamily="34" charset="0"/>
              </a:rPr>
              <a:t>what Secular Humanism looks like. </a:t>
            </a:r>
          </a:p>
          <a:p>
            <a:pPr marL="349250" lvl="1" indent="-34290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Note in the </a:t>
            </a:r>
            <a:r>
              <a:rPr lang="en-US" sz="2000" b="1" dirty="0" smtClean="0">
                <a:solidFill>
                  <a:prstClr val="black"/>
                </a:solidFill>
                <a:latin typeface="Arial" panose="020B0604020202020204" pitchFamily="34" charset="0"/>
                <a:cs typeface="Arial" panose="020B0604020202020204" pitchFamily="34" charset="0"/>
              </a:rPr>
              <a:t> following excerpts </a:t>
            </a:r>
            <a:r>
              <a:rPr lang="en-US" sz="2000" b="1" dirty="0">
                <a:solidFill>
                  <a:prstClr val="black"/>
                </a:solidFill>
                <a:latin typeface="Arial" panose="020B0604020202020204" pitchFamily="34" charset="0"/>
                <a:cs typeface="Arial" panose="020B0604020202020204" pitchFamily="34" charset="0"/>
              </a:rPr>
              <a:t>the arrogance </a:t>
            </a:r>
            <a:r>
              <a:rPr lang="en-US" sz="2000" b="1" dirty="0" smtClean="0">
                <a:solidFill>
                  <a:prstClr val="black"/>
                </a:solidFill>
                <a:latin typeface="Arial" panose="020B0604020202020204" pitchFamily="34" charset="0"/>
                <a:cs typeface="Arial" panose="020B0604020202020204" pitchFamily="34" charset="0"/>
              </a:rPr>
              <a:t>of the Humanist authors, </a:t>
            </a:r>
            <a:r>
              <a:rPr lang="en-US" sz="2000" b="1" dirty="0">
                <a:solidFill>
                  <a:prstClr val="black"/>
                </a:solidFill>
                <a:latin typeface="Arial" panose="020B0604020202020204" pitchFamily="34" charset="0"/>
                <a:cs typeface="Arial" panose="020B0604020202020204" pitchFamily="34" charset="0"/>
              </a:rPr>
              <a:t>and </a:t>
            </a:r>
            <a:r>
              <a:rPr lang="en-US" sz="2000" b="1" dirty="0" smtClean="0">
                <a:solidFill>
                  <a:prstClr val="black"/>
                </a:solidFill>
                <a:latin typeface="Arial" panose="020B0604020202020204" pitchFamily="34" charset="0"/>
                <a:cs typeface="Arial" panose="020B0604020202020204" pitchFamily="34" charset="0"/>
              </a:rPr>
              <a:t>their contempt </a:t>
            </a:r>
            <a:r>
              <a:rPr lang="en-US" sz="2000" b="1" dirty="0">
                <a:solidFill>
                  <a:prstClr val="black"/>
                </a:solidFill>
                <a:latin typeface="Arial" panose="020B0604020202020204" pitchFamily="34" charset="0"/>
                <a:cs typeface="Arial" panose="020B0604020202020204" pitchFamily="34" charset="0"/>
              </a:rPr>
              <a:t>toward those who believe in and serve </a:t>
            </a:r>
            <a:r>
              <a:rPr lang="en-US" sz="2000" b="1" dirty="0" smtClean="0">
                <a:solidFill>
                  <a:prstClr val="black"/>
                </a:solidFill>
                <a:latin typeface="Arial" panose="020B0604020202020204" pitchFamily="34" charset="0"/>
                <a:cs typeface="Arial" panose="020B0604020202020204" pitchFamily="34" charset="0"/>
              </a:rPr>
              <a:t>God</a:t>
            </a:r>
            <a:r>
              <a:rPr lang="en-US" sz="2000" b="1" dirty="0">
                <a:solidFill>
                  <a:prstClr val="black"/>
                </a:solidFill>
                <a:latin typeface="Arial" panose="020B0604020202020204" pitchFamily="34" charset="0"/>
                <a:cs typeface="Arial" panose="020B0604020202020204" pitchFamily="34" charset="0"/>
              </a:rPr>
              <a:t>.</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31</a:t>
            </a:fld>
            <a:endParaRPr lang="en-US"/>
          </a:p>
        </p:txBody>
      </p:sp>
    </p:spTree>
    <p:extLst>
      <p:ext uri="{BB962C8B-B14F-4D97-AF65-F5344CB8AC3E}">
        <p14:creationId xmlns:p14="http://schemas.microsoft.com/office/powerpoint/2010/main" val="493804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883969"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Humanist Manifesto II on Religion</a:t>
            </a:r>
            <a:endParaRPr lang="en-US" sz="3200" b="1" u="sng" dirty="0">
              <a:latin typeface="Times New Roman"/>
              <a:cs typeface="Times New Roman"/>
            </a:endParaRPr>
          </a:p>
        </p:txBody>
      </p:sp>
      <p:sp>
        <p:nvSpPr>
          <p:cNvPr id="3" name="Content Placeholder 2"/>
          <p:cNvSpPr>
            <a:spLocks noGrp="1"/>
          </p:cNvSpPr>
          <p:nvPr>
            <p:ph idx="1"/>
          </p:nvPr>
        </p:nvSpPr>
        <p:spPr>
          <a:xfrm>
            <a:off x="723900" y="1646238"/>
            <a:ext cx="7696200" cy="4577141"/>
          </a:xfrm>
        </p:spPr>
        <p:txBody>
          <a:bodyPr>
            <a:normAutofit fontScale="92500" lnSpcReduction="10000"/>
          </a:bodyPr>
          <a:lstStyle/>
          <a:p>
            <a:pPr marL="0" lvl="0" indent="0" defTabSz="914400">
              <a:buNone/>
            </a:pPr>
            <a:r>
              <a:rPr lang="en-US" sz="2400" b="1" u="sng" dirty="0">
                <a:solidFill>
                  <a:prstClr val="black"/>
                </a:solidFill>
                <a:latin typeface="Arial" panose="020B0604020202020204" pitchFamily="34" charset="0"/>
                <a:cs typeface="Arial" panose="020B0604020202020204" pitchFamily="34" charset="0"/>
              </a:rPr>
              <a:t>Preface</a:t>
            </a:r>
          </a:p>
          <a:p>
            <a:pPr marL="0" lvl="0" indent="0" defTabSz="914400">
              <a:buNone/>
            </a:pPr>
            <a:r>
              <a:rPr lang="en-US" sz="1900" b="1" dirty="0">
                <a:solidFill>
                  <a:prstClr val="black"/>
                </a:solidFill>
                <a:latin typeface="Arial" panose="020B0604020202020204" pitchFamily="34" charset="0"/>
                <a:cs typeface="Arial" panose="020B0604020202020204" pitchFamily="34" charset="0"/>
              </a:rPr>
              <a:t>As in 1933, humanists still believe that </a:t>
            </a:r>
            <a:r>
              <a:rPr lang="en-US" sz="1900" b="1" dirty="0">
                <a:solidFill>
                  <a:srgbClr val="FF0000"/>
                </a:solidFill>
                <a:latin typeface="Arial" panose="020B0604020202020204" pitchFamily="34" charset="0"/>
                <a:cs typeface="Arial" panose="020B0604020202020204" pitchFamily="34" charset="0"/>
              </a:rPr>
              <a:t>traditional theism</a:t>
            </a:r>
            <a:r>
              <a:rPr lang="en-US" sz="1900" b="1" dirty="0">
                <a:solidFill>
                  <a:prstClr val="black"/>
                </a:solidFill>
                <a:latin typeface="Arial" panose="020B0604020202020204" pitchFamily="34" charset="0"/>
                <a:cs typeface="Arial" panose="020B0604020202020204" pitchFamily="34" charset="0"/>
              </a:rPr>
              <a:t>, especially faith in the prayer-hearing God, assumed to live and care for persons, to hear and understand their prayers, and to be able to do something about them, </a:t>
            </a:r>
            <a:r>
              <a:rPr lang="en-US" sz="1900" b="1" dirty="0">
                <a:solidFill>
                  <a:srgbClr val="FF0000"/>
                </a:solidFill>
                <a:latin typeface="Arial" panose="020B0604020202020204" pitchFamily="34" charset="0"/>
                <a:cs typeface="Arial" panose="020B0604020202020204" pitchFamily="34" charset="0"/>
              </a:rPr>
              <a:t>is</a:t>
            </a:r>
            <a:r>
              <a:rPr lang="en-US" sz="1900" b="1" dirty="0">
                <a:solidFill>
                  <a:prstClr val="black"/>
                </a:solidFill>
                <a:latin typeface="Arial" panose="020B0604020202020204" pitchFamily="34" charset="0"/>
                <a:cs typeface="Arial" panose="020B0604020202020204" pitchFamily="34" charset="0"/>
              </a:rPr>
              <a:t> an </a:t>
            </a:r>
            <a:r>
              <a:rPr lang="en-US" sz="1900" b="1" dirty="0">
                <a:solidFill>
                  <a:srgbClr val="FF0000"/>
                </a:solidFill>
                <a:latin typeface="Arial" panose="020B0604020202020204" pitchFamily="34" charset="0"/>
                <a:cs typeface="Arial" panose="020B0604020202020204" pitchFamily="34" charset="0"/>
              </a:rPr>
              <a:t>unproved and outmoded </a:t>
            </a:r>
            <a:r>
              <a:rPr lang="en-US" sz="1900" b="1" dirty="0">
                <a:solidFill>
                  <a:prstClr val="black"/>
                </a:solidFill>
                <a:latin typeface="Arial" panose="020B0604020202020204" pitchFamily="34" charset="0"/>
                <a:cs typeface="Arial" panose="020B0604020202020204" pitchFamily="34" charset="0"/>
              </a:rPr>
              <a:t>faith.  Salvationism, based on mere affirmation, still appears as </a:t>
            </a:r>
            <a:r>
              <a:rPr lang="en-US" sz="1900" b="1" dirty="0">
                <a:solidFill>
                  <a:srgbClr val="FF0000"/>
                </a:solidFill>
                <a:latin typeface="Arial" panose="020B0604020202020204" pitchFamily="34" charset="0"/>
                <a:cs typeface="Arial" panose="020B0604020202020204" pitchFamily="34" charset="0"/>
              </a:rPr>
              <a:t>harmful, diverting people with false hopes </a:t>
            </a:r>
            <a:r>
              <a:rPr lang="en-US" sz="1900" b="1" dirty="0">
                <a:solidFill>
                  <a:prstClr val="black"/>
                </a:solidFill>
                <a:latin typeface="Arial" panose="020B0604020202020204" pitchFamily="34" charset="0"/>
                <a:cs typeface="Arial" panose="020B0604020202020204" pitchFamily="34" charset="0"/>
              </a:rPr>
              <a:t>of heaven hereafter.  </a:t>
            </a:r>
            <a:r>
              <a:rPr lang="en-US" sz="1900" b="1" u="sng" dirty="0">
                <a:solidFill>
                  <a:srgbClr val="FF0000"/>
                </a:solidFill>
                <a:latin typeface="Arial" panose="020B0604020202020204" pitchFamily="34" charset="0"/>
                <a:cs typeface="Arial" panose="020B0604020202020204" pitchFamily="34" charset="0"/>
              </a:rPr>
              <a:t>Reasonable minds </a:t>
            </a:r>
            <a:r>
              <a:rPr lang="en-US" sz="1900" b="1" dirty="0">
                <a:solidFill>
                  <a:srgbClr val="FF0000"/>
                </a:solidFill>
                <a:latin typeface="Arial" panose="020B0604020202020204" pitchFamily="34" charset="0"/>
                <a:cs typeface="Arial" panose="020B0604020202020204" pitchFamily="34" charset="0"/>
              </a:rPr>
              <a:t>look to other means for survival</a:t>
            </a:r>
            <a:r>
              <a:rPr lang="en-US" sz="1900" b="1" dirty="0">
                <a:solidFill>
                  <a:prstClr val="black"/>
                </a:solidFill>
                <a:latin typeface="Arial" panose="020B0604020202020204" pitchFamily="34" charset="0"/>
                <a:cs typeface="Arial" panose="020B0604020202020204" pitchFamily="34" charset="0"/>
              </a:rPr>
              <a:t>.</a:t>
            </a:r>
          </a:p>
          <a:p>
            <a:pPr marL="0" lvl="0" indent="0" defTabSz="914400">
              <a:buNone/>
            </a:pPr>
            <a:r>
              <a:rPr lang="en-US" sz="1900" b="1" dirty="0">
                <a:solidFill>
                  <a:prstClr val="black"/>
                </a:solidFill>
                <a:latin typeface="Arial" panose="020B0604020202020204" pitchFamily="34" charset="0"/>
                <a:cs typeface="Arial" panose="020B0604020202020204" pitchFamily="34" charset="0"/>
              </a:rPr>
              <a:t>… today it is our conviction that humanism offers an alternative that can serve present-day needs and guide humankind toward the future.</a:t>
            </a:r>
          </a:p>
          <a:p>
            <a:pPr marL="0" lvl="0" indent="0" defTabSz="914400">
              <a:buNone/>
            </a:pPr>
            <a:r>
              <a:rPr lang="en-US" sz="1900" b="1" dirty="0">
                <a:solidFill>
                  <a:srgbClr val="FF0000"/>
                </a:solidFill>
                <a:latin typeface="Arial" panose="020B0604020202020204" pitchFamily="34" charset="0"/>
                <a:cs typeface="Arial" panose="020B0604020202020204" pitchFamily="34" charset="0"/>
              </a:rPr>
              <a:t>Humanism can provide the purpose and inspiration that so many seek</a:t>
            </a:r>
            <a:r>
              <a:rPr lang="en-US" sz="1900" b="1" dirty="0">
                <a:solidFill>
                  <a:prstClr val="black"/>
                </a:solidFill>
                <a:latin typeface="Arial" panose="020B0604020202020204" pitchFamily="34" charset="0"/>
                <a:cs typeface="Arial" panose="020B0604020202020204" pitchFamily="34" charset="0"/>
              </a:rPr>
              <a:t>; it can give personal meaning and significance to human life.</a:t>
            </a:r>
          </a:p>
          <a:p>
            <a:pPr marL="0" lvl="0" indent="0" defTabSz="914400">
              <a:buNone/>
            </a:pPr>
            <a:r>
              <a:rPr lang="en-US" sz="1900" b="1" dirty="0">
                <a:solidFill>
                  <a:prstClr val="black"/>
                </a:solidFill>
                <a:latin typeface="Arial" panose="020B0604020202020204" pitchFamily="34" charset="0"/>
                <a:cs typeface="Arial" panose="020B0604020202020204" pitchFamily="34" charset="0"/>
              </a:rPr>
              <a:t>… we submit </a:t>
            </a:r>
            <a:r>
              <a:rPr lang="en-US" sz="1900" b="1" dirty="0">
                <a:solidFill>
                  <a:srgbClr val="FF0000"/>
                </a:solidFill>
                <a:latin typeface="Arial" panose="020B0604020202020204" pitchFamily="34" charset="0"/>
                <a:cs typeface="Arial" panose="020B0604020202020204" pitchFamily="34" charset="0"/>
              </a:rPr>
              <a:t>this</a:t>
            </a:r>
            <a:r>
              <a:rPr lang="en-US" sz="1900" b="1" dirty="0">
                <a:solidFill>
                  <a:prstClr val="black"/>
                </a:solidFill>
                <a:latin typeface="Arial" panose="020B0604020202020204" pitchFamily="34" charset="0"/>
                <a:cs typeface="Arial" panose="020B0604020202020204" pitchFamily="34" charset="0"/>
              </a:rPr>
              <a:t> new </a:t>
            </a:r>
            <a:r>
              <a:rPr lang="en-US" sz="1900" b="1" dirty="0">
                <a:solidFill>
                  <a:srgbClr val="FF0000"/>
                </a:solidFill>
                <a:latin typeface="Arial" panose="020B0604020202020204" pitchFamily="34" charset="0"/>
                <a:cs typeface="Arial" panose="020B0604020202020204" pitchFamily="34" charset="0"/>
              </a:rPr>
              <a:t>Humanist Manifesto for the future of humankind</a:t>
            </a:r>
            <a:r>
              <a:rPr lang="en-US" sz="1900" b="1" dirty="0">
                <a:solidFill>
                  <a:prstClr val="black"/>
                </a:solidFill>
                <a:latin typeface="Arial" panose="020B0604020202020204" pitchFamily="34" charset="0"/>
                <a:cs typeface="Arial" panose="020B0604020202020204" pitchFamily="34" charset="0"/>
              </a:rPr>
              <a:t>; for us, it </a:t>
            </a:r>
            <a:r>
              <a:rPr lang="en-US" sz="1900" b="1" dirty="0">
                <a:solidFill>
                  <a:srgbClr val="FF0000"/>
                </a:solidFill>
                <a:latin typeface="Arial" panose="020B0604020202020204" pitchFamily="34" charset="0"/>
                <a:cs typeface="Arial" panose="020B0604020202020204" pitchFamily="34" charset="0"/>
              </a:rPr>
              <a:t>is a vision of hope</a:t>
            </a:r>
            <a:r>
              <a:rPr lang="en-US" sz="1900" b="1" dirty="0">
                <a:solidFill>
                  <a:prstClr val="black"/>
                </a:solidFill>
                <a:latin typeface="Arial" panose="020B0604020202020204" pitchFamily="34" charset="0"/>
                <a:cs typeface="Arial" panose="020B0604020202020204" pitchFamily="34" charset="0"/>
              </a:rPr>
              <a:t>, a direction for satisfying survival.</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32</a:t>
            </a:fld>
            <a:endParaRPr lang="en-US"/>
          </a:p>
        </p:txBody>
      </p:sp>
    </p:spTree>
    <p:extLst>
      <p:ext uri="{BB962C8B-B14F-4D97-AF65-F5344CB8AC3E}">
        <p14:creationId xmlns:p14="http://schemas.microsoft.com/office/powerpoint/2010/main" val="2030081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883969"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Humanist Manifesto II on Religion</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284662"/>
          </a:xfrm>
        </p:spPr>
        <p:txBody>
          <a:bodyPr>
            <a:normAutofit fontScale="92500"/>
          </a:bodyPr>
          <a:lstStyle/>
          <a:p>
            <a:pPr marL="0" lvl="0" indent="0" defTabSz="914400">
              <a:buNone/>
            </a:pPr>
            <a:r>
              <a:rPr lang="en-US" sz="2400" b="1" u="sng" dirty="0">
                <a:solidFill>
                  <a:prstClr val="black"/>
                </a:solidFill>
                <a:latin typeface="Arial" panose="020B0604020202020204" pitchFamily="34" charset="0"/>
                <a:cs typeface="Arial" panose="020B0604020202020204" pitchFamily="34" charset="0"/>
              </a:rPr>
              <a:t>First Declaration</a:t>
            </a:r>
          </a:p>
          <a:p>
            <a:pPr marL="0" lvl="0" indent="0" defTabSz="914400">
              <a:buNone/>
            </a:pPr>
            <a:r>
              <a:rPr lang="en-US" sz="2200" b="1" dirty="0">
                <a:solidFill>
                  <a:prstClr val="black"/>
                </a:solidFill>
                <a:latin typeface="Arial" panose="020B0604020202020204" pitchFamily="34" charset="0"/>
                <a:cs typeface="Arial" panose="020B0604020202020204" pitchFamily="34" charset="0"/>
              </a:rPr>
              <a:t>We believe, however, that traditional dogmatic or authoritarian </a:t>
            </a:r>
            <a:r>
              <a:rPr lang="en-US" sz="2200" b="1" dirty="0">
                <a:solidFill>
                  <a:srgbClr val="FF0000"/>
                </a:solidFill>
                <a:latin typeface="Arial" panose="020B0604020202020204" pitchFamily="34" charset="0"/>
                <a:cs typeface="Arial" panose="020B0604020202020204" pitchFamily="34" charset="0"/>
              </a:rPr>
              <a:t>religions that place revelation, God</a:t>
            </a:r>
            <a:r>
              <a:rPr lang="en-US" sz="2200" b="1" dirty="0">
                <a:solidFill>
                  <a:prstClr val="black"/>
                </a:solidFill>
                <a:latin typeface="Arial" panose="020B0604020202020204" pitchFamily="34" charset="0"/>
                <a:cs typeface="Arial" panose="020B0604020202020204" pitchFamily="34" charset="0"/>
              </a:rPr>
              <a:t>, ritual, or creed </a:t>
            </a:r>
            <a:r>
              <a:rPr lang="en-US" sz="2200" b="1" dirty="0">
                <a:solidFill>
                  <a:srgbClr val="FF0000"/>
                </a:solidFill>
                <a:latin typeface="Arial" panose="020B0604020202020204" pitchFamily="34" charset="0"/>
                <a:cs typeface="Arial" panose="020B0604020202020204" pitchFamily="34" charset="0"/>
              </a:rPr>
              <a:t>above human needs and experience do a disservice to the human species. </a:t>
            </a:r>
            <a:r>
              <a:rPr lang="en-US" sz="2200" b="1" dirty="0">
                <a:solidFill>
                  <a:prstClr val="black"/>
                </a:solidFill>
                <a:latin typeface="Arial" panose="020B0604020202020204" pitchFamily="34" charset="0"/>
                <a:cs typeface="Arial" panose="020B0604020202020204" pitchFamily="34" charset="0"/>
              </a:rPr>
              <a:t>Any account of nature should pass the tests of scientific evidence; in our judgment, </a:t>
            </a:r>
            <a:r>
              <a:rPr lang="en-US" sz="2200" b="1" dirty="0">
                <a:solidFill>
                  <a:srgbClr val="FF0000"/>
                </a:solidFill>
                <a:latin typeface="Arial" panose="020B0604020202020204" pitchFamily="34" charset="0"/>
                <a:cs typeface="Arial" panose="020B0604020202020204" pitchFamily="34" charset="0"/>
              </a:rPr>
              <a:t>the dogmas and myths of traditional religions </a:t>
            </a:r>
            <a:r>
              <a:rPr lang="en-US" sz="2200" b="1" dirty="0">
                <a:solidFill>
                  <a:prstClr val="black"/>
                </a:solidFill>
                <a:latin typeface="Arial" panose="020B0604020202020204" pitchFamily="34" charset="0"/>
                <a:cs typeface="Arial" panose="020B0604020202020204" pitchFamily="34" charset="0"/>
              </a:rPr>
              <a:t>do not do so...</a:t>
            </a:r>
          </a:p>
          <a:p>
            <a:pPr marL="0" lvl="0" indent="0" defTabSz="914400">
              <a:buNone/>
            </a:pPr>
            <a:endParaRPr lang="en-US" sz="2200" b="1" dirty="0" smtClean="0">
              <a:solidFill>
                <a:prstClr val="black"/>
              </a:solidFill>
              <a:latin typeface="Arial" panose="020B0604020202020204" pitchFamily="34" charset="0"/>
              <a:cs typeface="Arial" panose="020B0604020202020204" pitchFamily="34" charset="0"/>
            </a:endParaRPr>
          </a:p>
          <a:p>
            <a:pPr marL="0" lvl="0" indent="0" defTabSz="914400">
              <a:buNone/>
            </a:pPr>
            <a:r>
              <a:rPr lang="en-US" sz="2200" b="1" dirty="0" smtClean="0">
                <a:solidFill>
                  <a:prstClr val="black"/>
                </a:solidFill>
                <a:latin typeface="Arial" panose="020B0604020202020204" pitchFamily="34" charset="0"/>
                <a:cs typeface="Arial" panose="020B0604020202020204" pitchFamily="34" charset="0"/>
              </a:rPr>
              <a:t>We </a:t>
            </a:r>
            <a:r>
              <a:rPr lang="en-US" sz="2200" b="1" dirty="0">
                <a:solidFill>
                  <a:prstClr val="black"/>
                </a:solidFill>
                <a:latin typeface="Arial" panose="020B0604020202020204" pitchFamily="34" charset="0"/>
                <a:cs typeface="Arial" panose="020B0604020202020204" pitchFamily="34" charset="0"/>
              </a:rPr>
              <a:t>find insufficient evidence for belief in </a:t>
            </a:r>
            <a:r>
              <a:rPr lang="en-US" sz="2200" b="1" dirty="0">
                <a:solidFill>
                  <a:srgbClr val="FF0000"/>
                </a:solidFill>
                <a:latin typeface="Arial" panose="020B0604020202020204" pitchFamily="34" charset="0"/>
                <a:cs typeface="Arial" panose="020B0604020202020204" pitchFamily="34" charset="0"/>
              </a:rPr>
              <a:t>the existence of a supernatural</a:t>
            </a:r>
            <a:r>
              <a:rPr lang="en-US" sz="2200" b="1" dirty="0">
                <a:solidFill>
                  <a:prstClr val="black"/>
                </a:solidFill>
                <a:latin typeface="Arial" panose="020B0604020202020204" pitchFamily="34" charset="0"/>
                <a:cs typeface="Arial" panose="020B0604020202020204" pitchFamily="34" charset="0"/>
              </a:rPr>
              <a:t>; it </a:t>
            </a:r>
            <a:r>
              <a:rPr lang="en-US" sz="2200" b="1" dirty="0">
                <a:solidFill>
                  <a:srgbClr val="FF0000"/>
                </a:solidFill>
                <a:latin typeface="Arial" panose="020B0604020202020204" pitchFamily="34" charset="0"/>
                <a:cs typeface="Arial" panose="020B0604020202020204" pitchFamily="34" charset="0"/>
              </a:rPr>
              <a:t>is either meaningless or irrelevant to the question of survival and fulfillment of the human race</a:t>
            </a:r>
            <a:r>
              <a:rPr lang="en-US" sz="2200" b="1" dirty="0">
                <a:solidFill>
                  <a:prstClr val="black"/>
                </a:solidFill>
                <a:latin typeface="Arial" panose="020B0604020202020204" pitchFamily="34" charset="0"/>
                <a:cs typeface="Arial" panose="020B0604020202020204" pitchFamily="34" charset="0"/>
              </a:rPr>
              <a:t>. As </a:t>
            </a:r>
            <a:r>
              <a:rPr lang="en-US" sz="2200" b="1" dirty="0" err="1">
                <a:solidFill>
                  <a:prstClr val="black"/>
                </a:solidFill>
                <a:latin typeface="Arial" panose="020B0604020202020204" pitchFamily="34" charset="0"/>
                <a:cs typeface="Arial" panose="020B0604020202020204" pitchFamily="34" charset="0"/>
              </a:rPr>
              <a:t>nontheists</a:t>
            </a:r>
            <a:r>
              <a:rPr lang="en-US" sz="2200" b="1" dirty="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we begin with humans not God, nature not deity</a:t>
            </a:r>
            <a:r>
              <a:rPr lang="en-US" sz="2200" b="1" dirty="0">
                <a:solidFill>
                  <a:prstClr val="black"/>
                </a:solidFill>
                <a:latin typeface="Arial" panose="020B0604020202020204" pitchFamily="34" charset="0"/>
                <a:cs typeface="Arial" panose="020B0604020202020204" pitchFamily="34" charset="0"/>
              </a:rPr>
              <a:t>. </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33</a:t>
            </a:fld>
            <a:endParaRPr lang="en-US"/>
          </a:p>
        </p:txBody>
      </p:sp>
    </p:spTree>
    <p:extLst>
      <p:ext uri="{BB962C8B-B14F-4D97-AF65-F5344CB8AC3E}">
        <p14:creationId xmlns:p14="http://schemas.microsoft.com/office/powerpoint/2010/main" val="1441366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883969"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Humanist Manifesto II on Religion</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284662"/>
          </a:xfrm>
        </p:spPr>
        <p:txBody>
          <a:bodyPr>
            <a:normAutofit fontScale="92500" lnSpcReduction="10000"/>
          </a:bodyPr>
          <a:lstStyle/>
          <a:p>
            <a:pPr marL="0" lvl="0" indent="0" defTabSz="914400">
              <a:buNone/>
            </a:pPr>
            <a:r>
              <a:rPr lang="en-US" sz="2200" b="1" u="sng" dirty="0">
                <a:solidFill>
                  <a:prstClr val="black"/>
                </a:solidFill>
                <a:latin typeface="Arial" panose="020B0604020202020204" pitchFamily="34" charset="0"/>
                <a:cs typeface="Arial" panose="020B0604020202020204" pitchFamily="34" charset="0"/>
              </a:rPr>
              <a:t>First Declaration</a:t>
            </a:r>
          </a:p>
          <a:p>
            <a:pPr marL="0" lvl="0" indent="0" defTabSz="914400">
              <a:buNone/>
            </a:pPr>
            <a:r>
              <a:rPr lang="en-US" sz="1900" b="1" dirty="0">
                <a:solidFill>
                  <a:prstClr val="black"/>
                </a:solidFill>
                <a:latin typeface="Arial" panose="020B0604020202020204" pitchFamily="34" charset="0"/>
                <a:cs typeface="Arial" panose="020B0604020202020204" pitchFamily="34" charset="0"/>
              </a:rPr>
              <a:t>… we reject those features of traditional religious morality that deny humans a full appreciation of their own potentialities and responsibilities. </a:t>
            </a:r>
            <a:r>
              <a:rPr lang="en-US" sz="1900" b="1" dirty="0">
                <a:solidFill>
                  <a:srgbClr val="FF0000"/>
                </a:solidFill>
                <a:latin typeface="Arial" panose="020B0604020202020204" pitchFamily="34" charset="0"/>
                <a:cs typeface="Arial" panose="020B0604020202020204" pitchFamily="34" charset="0"/>
              </a:rPr>
              <a:t>Traditional religions </a:t>
            </a:r>
            <a:r>
              <a:rPr lang="en-US" sz="1900" b="1" dirty="0">
                <a:solidFill>
                  <a:prstClr val="black"/>
                </a:solidFill>
                <a:latin typeface="Arial" panose="020B0604020202020204" pitchFamily="34" charset="0"/>
                <a:cs typeface="Arial" panose="020B0604020202020204" pitchFamily="34" charset="0"/>
              </a:rPr>
              <a:t>often offer solace to humans, but, as </a:t>
            </a:r>
            <a:r>
              <a:rPr lang="en-US" sz="1900" b="1" dirty="0">
                <a:solidFill>
                  <a:srgbClr val="FF0000"/>
                </a:solidFill>
                <a:latin typeface="Arial" panose="020B0604020202020204" pitchFamily="34" charset="0"/>
                <a:cs typeface="Arial" panose="020B0604020202020204" pitchFamily="34" charset="0"/>
              </a:rPr>
              <a:t>often</a:t>
            </a:r>
            <a:r>
              <a:rPr lang="en-US" sz="1900" b="1" dirty="0">
                <a:solidFill>
                  <a:prstClr val="black"/>
                </a:solidFill>
                <a:latin typeface="Arial" panose="020B0604020202020204" pitchFamily="34" charset="0"/>
                <a:cs typeface="Arial" panose="020B0604020202020204" pitchFamily="34" charset="0"/>
              </a:rPr>
              <a:t>, they </a:t>
            </a:r>
            <a:r>
              <a:rPr lang="en-US" sz="1900" b="1" dirty="0">
                <a:solidFill>
                  <a:srgbClr val="FF0000"/>
                </a:solidFill>
                <a:latin typeface="Arial" panose="020B0604020202020204" pitchFamily="34" charset="0"/>
                <a:cs typeface="Arial" panose="020B0604020202020204" pitchFamily="34" charset="0"/>
              </a:rPr>
              <a:t>inhibit humans from helping themselves or experiencing their full potentialities</a:t>
            </a:r>
            <a:r>
              <a:rPr lang="en-US" sz="1900" b="1" dirty="0">
                <a:solidFill>
                  <a:prstClr val="black"/>
                </a:solidFill>
                <a:latin typeface="Arial" panose="020B0604020202020204" pitchFamily="34" charset="0"/>
                <a:cs typeface="Arial" panose="020B0604020202020204" pitchFamily="34" charset="0"/>
              </a:rPr>
              <a:t>.</a:t>
            </a:r>
          </a:p>
          <a:p>
            <a:pPr lvl="0" defTabSz="914400"/>
            <a:r>
              <a:rPr lang="en-US" sz="1900" b="1" dirty="0">
                <a:solidFill>
                  <a:srgbClr val="FF0000"/>
                </a:solidFill>
                <a:latin typeface="Arial" panose="020B0604020202020204" pitchFamily="34" charset="0"/>
                <a:cs typeface="Arial" panose="020B0604020202020204" pitchFamily="34" charset="0"/>
              </a:rPr>
              <a:t>Note the similarity of this argument to the one Satan used with Eve</a:t>
            </a:r>
            <a:r>
              <a:rPr lang="en-US" sz="1900" b="1" dirty="0">
                <a:solidFill>
                  <a:prstClr val="black"/>
                </a:solidFill>
                <a:latin typeface="Arial" panose="020B0604020202020204" pitchFamily="34" charset="0"/>
                <a:cs typeface="Arial" panose="020B0604020202020204" pitchFamily="34" charset="0"/>
              </a:rPr>
              <a:t>: “</a:t>
            </a:r>
            <a:r>
              <a:rPr lang="en-US" sz="1900" b="1" i="1" dirty="0">
                <a:solidFill>
                  <a:prstClr val="black"/>
                </a:solidFill>
                <a:latin typeface="Arial" panose="020B0604020202020204" pitchFamily="34" charset="0"/>
                <a:cs typeface="Arial" panose="020B0604020202020204" pitchFamily="34" charset="0"/>
              </a:rPr>
              <a:t>Ye shall not surely die: For God doth know that in the day ye eat thereof, then your eyes shall be opened and ye shall be as gods, knowing good and evil</a:t>
            </a:r>
            <a:r>
              <a:rPr lang="en-US" sz="1900" b="1" dirty="0">
                <a:solidFill>
                  <a:prstClr val="black"/>
                </a:solidFill>
                <a:latin typeface="Arial" panose="020B0604020202020204" pitchFamily="34" charset="0"/>
                <a:cs typeface="Arial" panose="020B0604020202020204" pitchFamily="34" charset="0"/>
              </a:rPr>
              <a:t>.” Gen. 3: 4,5. </a:t>
            </a:r>
            <a:r>
              <a:rPr lang="en-US" sz="1900" b="1" dirty="0">
                <a:solidFill>
                  <a:srgbClr val="FF0000"/>
                </a:solidFill>
                <a:latin typeface="Arial" panose="020B0604020202020204" pitchFamily="34" charset="0"/>
                <a:cs typeface="Arial" panose="020B0604020202020204" pitchFamily="34" charset="0"/>
              </a:rPr>
              <a:t>God was preventing Adam and Eve from experiencing their full potentialities by forbidding them from eating the fruit.</a:t>
            </a:r>
          </a:p>
          <a:p>
            <a:pPr marL="0" lvl="0" indent="0" defTabSz="914400">
              <a:buNone/>
            </a:pPr>
            <a:r>
              <a:rPr lang="en-US" sz="1900" b="1" dirty="0">
                <a:solidFill>
                  <a:prstClr val="black"/>
                </a:solidFill>
                <a:latin typeface="Arial" panose="020B0604020202020204" pitchFamily="34" charset="0"/>
                <a:cs typeface="Arial" panose="020B0604020202020204" pitchFamily="34" charset="0"/>
              </a:rPr>
              <a:t>…</a:t>
            </a:r>
            <a:r>
              <a:rPr lang="en-US" sz="1900" b="1" dirty="0">
                <a:solidFill>
                  <a:srgbClr val="FF0000"/>
                </a:solidFill>
                <a:latin typeface="Arial" panose="020B0604020202020204" pitchFamily="34" charset="0"/>
                <a:cs typeface="Arial" panose="020B0604020202020204" pitchFamily="34" charset="0"/>
              </a:rPr>
              <a:t>we can discover no divine purpose or providence for the human species</a:t>
            </a:r>
            <a:r>
              <a:rPr lang="en-US" sz="1900" b="1" dirty="0">
                <a:solidFill>
                  <a:prstClr val="black"/>
                </a:solidFill>
                <a:latin typeface="Arial" panose="020B0604020202020204" pitchFamily="34" charset="0"/>
                <a:cs typeface="Arial" panose="020B0604020202020204" pitchFamily="34" charset="0"/>
              </a:rPr>
              <a:t>. While there is much that we do not know, humans are responsible for what we are or will become. </a:t>
            </a:r>
            <a:r>
              <a:rPr lang="en-US" sz="1900" b="1" dirty="0">
                <a:solidFill>
                  <a:srgbClr val="FF0000"/>
                </a:solidFill>
                <a:latin typeface="Arial" panose="020B0604020202020204" pitchFamily="34" charset="0"/>
                <a:cs typeface="Arial" panose="020B0604020202020204" pitchFamily="34" charset="0"/>
              </a:rPr>
              <a:t>No deity will save us; we must save ourselves</a:t>
            </a:r>
            <a:r>
              <a:rPr lang="en-US" sz="1900" b="1" dirty="0">
                <a:solidFill>
                  <a:prstClr val="black"/>
                </a:solidFill>
                <a:latin typeface="Arial" panose="020B0604020202020204" pitchFamily="34" charset="0"/>
                <a:cs typeface="Arial" panose="020B0604020202020204" pitchFamily="34" charset="0"/>
              </a:rPr>
              <a:t>.</a:t>
            </a:r>
          </a:p>
          <a:p>
            <a:pPr marL="0" lvl="0" indent="0" defTabSz="91440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34</a:t>
            </a:fld>
            <a:endParaRPr lang="en-US"/>
          </a:p>
        </p:txBody>
      </p:sp>
    </p:spTree>
    <p:extLst>
      <p:ext uri="{BB962C8B-B14F-4D97-AF65-F5344CB8AC3E}">
        <p14:creationId xmlns:p14="http://schemas.microsoft.com/office/powerpoint/2010/main" val="2619597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6883969"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Humanist Manifesto II on Religion</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284662"/>
          </a:xfrm>
        </p:spPr>
        <p:txBody>
          <a:bodyPr>
            <a:normAutofit lnSpcReduction="10000"/>
          </a:bodyPr>
          <a:lstStyle/>
          <a:p>
            <a:pPr marL="0" lvl="0" indent="0" defTabSz="914400">
              <a:buNone/>
            </a:pPr>
            <a:r>
              <a:rPr lang="en-US" sz="2200" b="1" u="sng" dirty="0">
                <a:solidFill>
                  <a:prstClr val="black"/>
                </a:solidFill>
                <a:latin typeface="Arial" panose="020B0604020202020204" pitchFamily="34" charset="0"/>
                <a:cs typeface="Arial" panose="020B0604020202020204" pitchFamily="34" charset="0"/>
              </a:rPr>
              <a:t>Second Declaration</a:t>
            </a:r>
          </a:p>
          <a:p>
            <a:pPr marL="0" lvl="0" indent="0" defTabSz="914400">
              <a:buNone/>
            </a:pPr>
            <a:r>
              <a:rPr lang="en-US" sz="1900" b="1" dirty="0">
                <a:solidFill>
                  <a:srgbClr val="FF0000"/>
                </a:solidFill>
                <a:latin typeface="Arial" panose="020B0604020202020204" pitchFamily="34" charset="0"/>
                <a:cs typeface="Arial" panose="020B0604020202020204" pitchFamily="34" charset="0"/>
              </a:rPr>
              <a:t>Promises of immortal salvation or fear of eternal damnation are both illusory and harmful</a:t>
            </a:r>
            <a:r>
              <a:rPr lang="en-US" sz="1900" b="1" dirty="0">
                <a:solidFill>
                  <a:prstClr val="black"/>
                </a:solidFill>
                <a:latin typeface="Arial" panose="020B0604020202020204" pitchFamily="34" charset="0"/>
                <a:cs typeface="Arial" panose="020B0604020202020204" pitchFamily="34" charset="0"/>
              </a:rPr>
              <a:t>. They distract humans from present concerns, from self-actualization, and from rectifying social injustices. </a:t>
            </a:r>
            <a:r>
              <a:rPr lang="en-US" sz="1900" b="1" dirty="0">
                <a:solidFill>
                  <a:srgbClr val="FF0000"/>
                </a:solidFill>
                <a:latin typeface="Arial" panose="020B0604020202020204" pitchFamily="34" charset="0"/>
                <a:cs typeface="Arial" panose="020B0604020202020204" pitchFamily="34" charset="0"/>
              </a:rPr>
              <a:t>Modern science discredits … the "separable soul." </a:t>
            </a:r>
          </a:p>
          <a:p>
            <a:pPr marL="0" lvl="0" indent="0" defTabSz="914400">
              <a:buNone/>
            </a:pPr>
            <a:r>
              <a:rPr lang="en-US" sz="1900" b="1" dirty="0">
                <a:solidFill>
                  <a:prstClr val="black"/>
                </a:solidFill>
                <a:latin typeface="Arial" panose="020B0604020202020204" pitchFamily="34" charset="0"/>
                <a:cs typeface="Arial" panose="020B0604020202020204" pitchFamily="34" charset="0"/>
              </a:rPr>
              <a:t>… science affirms that the human species is an emergence from natural evolutionary forces. As far as we know, the total personality is a function of the biological organism transacting in a social and cultural context. </a:t>
            </a:r>
            <a:r>
              <a:rPr lang="en-US" sz="1900" b="1" dirty="0">
                <a:solidFill>
                  <a:srgbClr val="FF0000"/>
                </a:solidFill>
                <a:latin typeface="Arial" panose="020B0604020202020204" pitchFamily="34" charset="0"/>
                <a:cs typeface="Arial" panose="020B0604020202020204" pitchFamily="34" charset="0"/>
              </a:rPr>
              <a:t>There is no credible evidence that life survives the death of the body</a:t>
            </a:r>
            <a:r>
              <a:rPr lang="en-US" sz="1900" b="1" dirty="0">
                <a:solidFill>
                  <a:prstClr val="black"/>
                </a:solidFill>
                <a:latin typeface="Arial" panose="020B0604020202020204" pitchFamily="34" charset="0"/>
                <a:cs typeface="Arial" panose="020B0604020202020204" pitchFamily="34" charset="0"/>
              </a:rPr>
              <a:t>. </a:t>
            </a:r>
          </a:p>
          <a:p>
            <a:pPr marL="0" lvl="0" indent="0" defTabSz="914400">
              <a:buNone/>
            </a:pPr>
            <a:r>
              <a:rPr lang="en-US" sz="1900" b="1" dirty="0">
                <a:solidFill>
                  <a:prstClr val="black"/>
                </a:solidFill>
                <a:latin typeface="Arial" panose="020B0604020202020204" pitchFamily="34" charset="0"/>
                <a:cs typeface="Arial" panose="020B0604020202020204" pitchFamily="34" charset="0"/>
              </a:rPr>
              <a:t>Humanist Manifesto III adds: </a:t>
            </a:r>
            <a:r>
              <a:rPr lang="en-US" sz="1900" b="1" i="1" dirty="0">
                <a:solidFill>
                  <a:prstClr val="black"/>
                </a:solidFill>
                <a:latin typeface="Arial" panose="020B0604020202020204" pitchFamily="34" charset="0"/>
                <a:cs typeface="Arial" panose="020B0604020202020204" pitchFamily="34" charset="0"/>
              </a:rPr>
              <a:t>Humans are an integral part of nature, the result of unguided evolutionary change.  Humanists recognize </a:t>
            </a:r>
            <a:r>
              <a:rPr lang="en-US" sz="1900" b="1" i="1" dirty="0">
                <a:solidFill>
                  <a:srgbClr val="FF0000"/>
                </a:solidFill>
                <a:latin typeface="Arial" panose="020B0604020202020204" pitchFamily="34" charset="0"/>
                <a:cs typeface="Arial" panose="020B0604020202020204" pitchFamily="34" charset="0"/>
              </a:rPr>
              <a:t>nature as self-existing.  We accept our life as all and enough</a:t>
            </a:r>
            <a:r>
              <a:rPr lang="en-US" sz="1900" b="1" i="1" dirty="0">
                <a:solidFill>
                  <a:prstClr val="black"/>
                </a:solidFill>
                <a:latin typeface="Arial" panose="020B0604020202020204" pitchFamily="34" charset="0"/>
                <a:cs typeface="Arial" panose="020B0604020202020204" pitchFamily="34" charset="0"/>
              </a:rPr>
              <a:t>, </a:t>
            </a:r>
            <a:r>
              <a:rPr lang="en-US" sz="1900" b="1" i="1" dirty="0">
                <a:solidFill>
                  <a:srgbClr val="FF0000"/>
                </a:solidFill>
                <a:latin typeface="Arial" panose="020B0604020202020204" pitchFamily="34" charset="0"/>
                <a:cs typeface="Arial" panose="020B0604020202020204" pitchFamily="34" charset="0"/>
              </a:rPr>
              <a:t>distinguishing things as they are from </a:t>
            </a:r>
            <a:r>
              <a:rPr lang="en-US" sz="1900" b="1" i="1" dirty="0" smtClean="0">
                <a:solidFill>
                  <a:srgbClr val="FF0000"/>
                </a:solidFill>
                <a:latin typeface="Arial" panose="020B0604020202020204" pitchFamily="34" charset="0"/>
                <a:cs typeface="Arial" panose="020B0604020202020204" pitchFamily="34" charset="0"/>
              </a:rPr>
              <a:t>things </a:t>
            </a:r>
            <a:r>
              <a:rPr lang="en-US" sz="1900" b="1" i="1" dirty="0">
                <a:solidFill>
                  <a:srgbClr val="FF0000"/>
                </a:solidFill>
                <a:latin typeface="Arial" panose="020B0604020202020204" pitchFamily="34" charset="0"/>
                <a:cs typeface="Arial" panose="020B0604020202020204" pitchFamily="34" charset="0"/>
              </a:rPr>
              <a:t>as we might wish or imagine them to be</a:t>
            </a:r>
            <a:r>
              <a:rPr lang="en-US" sz="1900" b="1" i="1" dirty="0">
                <a:solidFill>
                  <a:prstClr val="black"/>
                </a:solidFill>
                <a:latin typeface="Arial" panose="020B0604020202020204" pitchFamily="34" charset="0"/>
                <a:cs typeface="Arial" panose="020B0604020202020204" pitchFamily="34" charset="0"/>
              </a:rPr>
              <a:t>.</a:t>
            </a:r>
          </a:p>
          <a:p>
            <a:pPr marL="0" lvl="0" indent="0" defTabSz="91440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35</a:t>
            </a:fld>
            <a:endParaRPr lang="en-US"/>
          </a:p>
        </p:txBody>
      </p:sp>
    </p:spTree>
    <p:extLst>
      <p:ext uri="{BB962C8B-B14F-4D97-AF65-F5344CB8AC3E}">
        <p14:creationId xmlns:p14="http://schemas.microsoft.com/office/powerpoint/2010/main" val="2947014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020446"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Humanist Manifesto II on Ethics</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284662"/>
          </a:xfrm>
        </p:spPr>
        <p:txBody>
          <a:bodyPr>
            <a:normAutofit/>
          </a:bodyPr>
          <a:lstStyle/>
          <a:p>
            <a:pPr marL="0" lvl="0" indent="0" defTabSz="914400">
              <a:buNone/>
            </a:pPr>
            <a:r>
              <a:rPr lang="en-US" sz="2200" b="1" u="sng" dirty="0">
                <a:solidFill>
                  <a:prstClr val="black"/>
                </a:solidFill>
                <a:latin typeface="Arial" panose="020B0604020202020204" pitchFamily="34" charset="0"/>
                <a:cs typeface="Arial" panose="020B0604020202020204" pitchFamily="34" charset="0"/>
              </a:rPr>
              <a:t>Preface</a:t>
            </a:r>
          </a:p>
          <a:p>
            <a:pPr marL="0" lvl="0" indent="0" defTabSz="914400">
              <a:buNone/>
            </a:pPr>
            <a:r>
              <a:rPr lang="en-US" sz="2200" b="1" dirty="0">
                <a:solidFill>
                  <a:srgbClr val="FF0000"/>
                </a:solidFill>
                <a:latin typeface="Arial" panose="020B0604020202020204" pitchFamily="34" charset="0"/>
                <a:cs typeface="Arial" panose="020B0604020202020204" pitchFamily="34" charset="0"/>
              </a:rPr>
              <a:t>Traditional moral codes </a:t>
            </a:r>
            <a:r>
              <a:rPr lang="en-US" sz="2200" b="1" dirty="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fail to meet the pressing needs of today and tomorrow.</a:t>
            </a:r>
          </a:p>
          <a:p>
            <a:pPr marL="0" lvl="0" indent="0" defTabSz="914400">
              <a:buNone/>
            </a:pPr>
            <a:r>
              <a:rPr lang="en-US" sz="2200" b="1" dirty="0">
                <a:solidFill>
                  <a:srgbClr val="FF0000"/>
                </a:solidFill>
                <a:latin typeface="Arial" panose="020B0604020202020204" pitchFamily="34" charset="0"/>
                <a:cs typeface="Arial" panose="020B0604020202020204" pitchFamily="34" charset="0"/>
              </a:rPr>
              <a:t>Humanity, to survive, requires </a:t>
            </a:r>
            <a:r>
              <a:rPr lang="en-US" sz="2200" b="1" dirty="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We</a:t>
            </a:r>
            <a:r>
              <a:rPr lang="en-US" sz="2200" b="1" dirty="0">
                <a:solidFill>
                  <a:prstClr val="black"/>
                </a:solidFill>
                <a:latin typeface="Arial" panose="020B0604020202020204" pitchFamily="34" charset="0"/>
                <a:cs typeface="Arial" panose="020B0604020202020204" pitchFamily="34" charset="0"/>
              </a:rPr>
              <a:t> … extend the uses of scientific method, not renounce them, to </a:t>
            </a:r>
            <a:r>
              <a:rPr lang="en-US" sz="2200" b="1" dirty="0">
                <a:solidFill>
                  <a:srgbClr val="FF0000"/>
                </a:solidFill>
                <a:latin typeface="Arial" panose="020B0604020202020204" pitchFamily="34" charset="0"/>
                <a:cs typeface="Arial" panose="020B0604020202020204" pitchFamily="34" charset="0"/>
              </a:rPr>
              <a:t>fuse reason with compassion</a:t>
            </a:r>
            <a:r>
              <a:rPr lang="en-US" sz="2200" b="1" dirty="0">
                <a:solidFill>
                  <a:prstClr val="black"/>
                </a:solidFill>
                <a:latin typeface="Arial" panose="020B0604020202020204" pitchFamily="34" charset="0"/>
                <a:cs typeface="Arial" panose="020B0604020202020204" pitchFamily="34" charset="0"/>
              </a:rPr>
              <a:t> in order to build constructive social and moral values.</a:t>
            </a:r>
          </a:p>
          <a:p>
            <a:pPr marL="0" lvl="0" indent="0" defTabSz="914400">
              <a:buNone/>
            </a:pPr>
            <a:r>
              <a:rPr lang="en-US" sz="2200" b="1" dirty="0">
                <a:solidFill>
                  <a:srgbClr val="FF0000"/>
                </a:solidFill>
                <a:latin typeface="Arial" panose="020B0604020202020204" pitchFamily="34" charset="0"/>
                <a:cs typeface="Arial" panose="020B0604020202020204" pitchFamily="34" charset="0"/>
              </a:rPr>
              <a:t>Humanism is an ethical process through which we all can move, above and beyond </a:t>
            </a:r>
            <a:r>
              <a:rPr lang="en-US" sz="2200" b="1" dirty="0">
                <a:solidFill>
                  <a:prstClr val="black"/>
                </a:solidFill>
                <a:latin typeface="Arial" panose="020B0604020202020204" pitchFamily="34" charset="0"/>
                <a:cs typeface="Arial" panose="020B0604020202020204" pitchFamily="34" charset="0"/>
              </a:rPr>
              <a:t>the divisive particulars, </a:t>
            </a:r>
            <a:r>
              <a:rPr lang="en-US" sz="2200" b="1" dirty="0">
                <a:solidFill>
                  <a:srgbClr val="FF0000"/>
                </a:solidFill>
                <a:latin typeface="Arial" panose="020B0604020202020204" pitchFamily="34" charset="0"/>
                <a:cs typeface="Arial" panose="020B0604020202020204" pitchFamily="34" charset="0"/>
              </a:rPr>
              <a:t>heroic personalities</a:t>
            </a:r>
            <a:r>
              <a:rPr lang="en-US" sz="2200" b="1" dirty="0">
                <a:solidFill>
                  <a:prstClr val="black"/>
                </a:solidFill>
                <a:latin typeface="Arial" panose="020B0604020202020204" pitchFamily="34" charset="0"/>
                <a:cs typeface="Arial" panose="020B0604020202020204" pitchFamily="34" charset="0"/>
              </a:rPr>
              <a:t>, dogmatic creeds, and </a:t>
            </a:r>
            <a:r>
              <a:rPr lang="en-US" sz="2200" b="1" dirty="0">
                <a:solidFill>
                  <a:srgbClr val="FF0000"/>
                </a:solidFill>
                <a:latin typeface="Arial" panose="020B0604020202020204" pitchFamily="34" charset="0"/>
                <a:cs typeface="Arial" panose="020B0604020202020204" pitchFamily="34" charset="0"/>
              </a:rPr>
              <a:t>ritual customs of past religions </a:t>
            </a:r>
            <a:r>
              <a:rPr lang="en-US" sz="2200" b="1" dirty="0">
                <a:solidFill>
                  <a:prstClr val="black"/>
                </a:solidFill>
                <a:latin typeface="Arial" panose="020B0604020202020204" pitchFamily="34" charset="0"/>
                <a:cs typeface="Arial" panose="020B0604020202020204" pitchFamily="34" charset="0"/>
              </a:rPr>
              <a:t>or their mere negation.</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36</a:t>
            </a:fld>
            <a:endParaRPr lang="en-US"/>
          </a:p>
        </p:txBody>
      </p:sp>
    </p:spTree>
    <p:extLst>
      <p:ext uri="{BB962C8B-B14F-4D97-AF65-F5344CB8AC3E}">
        <p14:creationId xmlns:p14="http://schemas.microsoft.com/office/powerpoint/2010/main" val="3675735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020446"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Humanist Manifesto II on Ethics</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481606"/>
          </a:xfrm>
        </p:spPr>
        <p:txBody>
          <a:bodyPr>
            <a:normAutofit fontScale="92500"/>
          </a:bodyPr>
          <a:lstStyle/>
          <a:p>
            <a:pPr marL="0" lvl="0" indent="0" defTabSz="914400">
              <a:buNone/>
            </a:pPr>
            <a:r>
              <a:rPr lang="en-US" sz="2200" b="1" u="sng" dirty="0">
                <a:solidFill>
                  <a:prstClr val="black"/>
                </a:solidFill>
                <a:latin typeface="Arial" panose="020B0604020202020204" pitchFamily="34" charset="0"/>
                <a:cs typeface="Arial" panose="020B0604020202020204" pitchFamily="34" charset="0"/>
              </a:rPr>
              <a:t>Third Declaration</a:t>
            </a:r>
            <a:endParaRPr lang="en-US" sz="2200" dirty="0">
              <a:solidFill>
                <a:prstClr val="black"/>
              </a:solidFill>
              <a:latin typeface="Arial" panose="020B0604020202020204" pitchFamily="34" charset="0"/>
              <a:cs typeface="Arial" panose="020B0604020202020204" pitchFamily="34" charset="0"/>
            </a:endParaRPr>
          </a:p>
          <a:p>
            <a:pPr marL="0" lvl="0" indent="0" defTabSz="914400">
              <a:buNone/>
            </a:pPr>
            <a:r>
              <a:rPr lang="en-US" sz="2200" b="1" dirty="0">
                <a:solidFill>
                  <a:prstClr val="black"/>
                </a:solidFill>
                <a:latin typeface="Arial" panose="020B0604020202020204" pitchFamily="34" charset="0"/>
                <a:cs typeface="Arial" panose="020B0604020202020204" pitchFamily="34" charset="0"/>
              </a:rPr>
              <a:t>… moral values derive their source from human experience. </a:t>
            </a:r>
            <a:r>
              <a:rPr lang="en-US" sz="2200" b="1" dirty="0">
                <a:solidFill>
                  <a:srgbClr val="FF0000"/>
                </a:solidFill>
                <a:latin typeface="Arial" panose="020B0604020202020204" pitchFamily="34" charset="0"/>
                <a:cs typeface="Arial" panose="020B0604020202020204" pitchFamily="34" charset="0"/>
              </a:rPr>
              <a:t>Ethics</a:t>
            </a:r>
            <a:r>
              <a:rPr lang="en-US" sz="2200" b="1" dirty="0">
                <a:solidFill>
                  <a:prstClr val="black"/>
                </a:solidFill>
                <a:latin typeface="Arial" panose="020B0604020202020204" pitchFamily="34" charset="0"/>
                <a:cs typeface="Arial" panose="020B0604020202020204" pitchFamily="34" charset="0"/>
              </a:rPr>
              <a:t> is autonomous and situational </a:t>
            </a:r>
            <a:r>
              <a:rPr lang="en-US" sz="2200" b="1" dirty="0">
                <a:solidFill>
                  <a:srgbClr val="FF0000"/>
                </a:solidFill>
                <a:latin typeface="Arial" panose="020B0604020202020204" pitchFamily="34" charset="0"/>
                <a:cs typeface="Arial" panose="020B0604020202020204" pitchFamily="34" charset="0"/>
              </a:rPr>
              <a:t>needing no theological or ideological sanction</a:t>
            </a:r>
            <a:r>
              <a:rPr lang="en-US" sz="2200" b="1" dirty="0">
                <a:solidFill>
                  <a:prstClr val="black"/>
                </a:solidFill>
                <a:latin typeface="Arial" panose="020B0604020202020204" pitchFamily="34" charset="0"/>
                <a:cs typeface="Arial" panose="020B0604020202020204" pitchFamily="34" charset="0"/>
              </a:rPr>
              <a:t>. Ethics stems from human need and interest. </a:t>
            </a:r>
          </a:p>
          <a:p>
            <a:pPr marL="0" lvl="0" indent="0" defTabSz="914400">
              <a:buNone/>
            </a:pPr>
            <a:r>
              <a:rPr lang="en-US" sz="2200" b="1" dirty="0">
                <a:solidFill>
                  <a:prstClr val="black"/>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Human life has meaning because </a:t>
            </a:r>
            <a:r>
              <a:rPr lang="en-US" sz="2200" b="1" u="sng" dirty="0">
                <a:solidFill>
                  <a:srgbClr val="FF0000"/>
                </a:solidFill>
                <a:latin typeface="Arial" panose="020B0604020202020204" pitchFamily="34" charset="0"/>
                <a:cs typeface="Arial" panose="020B0604020202020204" pitchFamily="34" charset="0"/>
              </a:rPr>
              <a:t>we</a:t>
            </a:r>
            <a:r>
              <a:rPr lang="en-US" sz="2200" b="1" dirty="0">
                <a:solidFill>
                  <a:srgbClr val="FF0000"/>
                </a:solidFill>
                <a:latin typeface="Arial" panose="020B0604020202020204" pitchFamily="34" charset="0"/>
                <a:cs typeface="Arial" panose="020B0604020202020204" pitchFamily="34" charset="0"/>
              </a:rPr>
              <a:t> create and develop our futures</a:t>
            </a:r>
            <a:r>
              <a:rPr lang="en-US" sz="2200" b="1" dirty="0">
                <a:solidFill>
                  <a:prstClr val="black"/>
                </a:solidFill>
                <a:latin typeface="Arial" panose="020B0604020202020204" pitchFamily="34" charset="0"/>
                <a:cs typeface="Arial" panose="020B0604020202020204" pitchFamily="34" charset="0"/>
              </a:rPr>
              <a:t>.  </a:t>
            </a:r>
          </a:p>
          <a:p>
            <a:pPr marL="0" lvl="0" indent="0" defTabSz="914400">
              <a:buNone/>
            </a:pPr>
            <a:r>
              <a:rPr lang="en-US" sz="2200" b="1" dirty="0">
                <a:solidFill>
                  <a:prstClr val="black"/>
                </a:solidFill>
                <a:latin typeface="Arial" panose="020B0604020202020204" pitchFamily="34" charset="0"/>
                <a:cs typeface="Arial" panose="020B0604020202020204" pitchFamily="34" charset="0"/>
              </a:rPr>
              <a:t>… We strive for the good life, here and now. </a:t>
            </a:r>
          </a:p>
          <a:p>
            <a:pPr marL="0" lvl="0" indent="0" defTabSz="914400">
              <a:buNone/>
            </a:pPr>
            <a:r>
              <a:rPr lang="en-US" sz="2200" b="1" dirty="0">
                <a:solidFill>
                  <a:prstClr val="black"/>
                </a:solidFill>
                <a:latin typeface="Arial" panose="020B0604020202020204" pitchFamily="34" charset="0"/>
                <a:cs typeface="Arial" panose="020B0604020202020204" pitchFamily="34" charset="0"/>
              </a:rPr>
              <a:t>Humanist Manifesto III states : </a:t>
            </a:r>
            <a:r>
              <a:rPr lang="en-US" sz="2200" b="1" i="1" dirty="0">
                <a:solidFill>
                  <a:prstClr val="black"/>
                </a:solidFill>
                <a:latin typeface="Arial" panose="020B0604020202020204" pitchFamily="34" charset="0"/>
                <a:cs typeface="Arial" panose="020B0604020202020204" pitchFamily="34" charset="0"/>
              </a:rPr>
              <a:t>Ethical values are derived from human need and interest as tested by experience. Humanists ground values in human welfare shaped by human circumstances, interests, and concerns and extended to the global ecosystem and beyond</a:t>
            </a:r>
            <a:r>
              <a:rPr lang="en-US" sz="2200" b="1" dirty="0">
                <a:solidFill>
                  <a:prstClr val="black"/>
                </a:solidFill>
                <a:latin typeface="Arial" panose="020B0604020202020204" pitchFamily="34" charset="0"/>
                <a:cs typeface="Arial" panose="020B0604020202020204" pitchFamily="34" charset="0"/>
              </a:rPr>
              <a:t>.  </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37</a:t>
            </a:fld>
            <a:endParaRPr lang="en-US"/>
          </a:p>
        </p:txBody>
      </p:sp>
    </p:spTree>
    <p:extLst>
      <p:ext uri="{BB962C8B-B14F-4D97-AF65-F5344CB8AC3E}">
        <p14:creationId xmlns:p14="http://schemas.microsoft.com/office/powerpoint/2010/main" val="1785703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020446" cy="1023938"/>
          </a:xfrm>
        </p:spPr>
        <p:txBody>
          <a:bodyPr>
            <a:normAutofit/>
          </a:bodyPr>
          <a:lstStyle/>
          <a:p>
            <a:r>
              <a:rPr lang="en-US" sz="2900" b="1" u="sng" dirty="0">
                <a:solidFill>
                  <a:prstClr val="black"/>
                </a:solidFill>
                <a:latin typeface="Arial" panose="020B0604020202020204" pitchFamily="34" charset="0"/>
                <a:cs typeface="Arial" panose="020B0604020202020204" pitchFamily="34" charset="0"/>
              </a:rPr>
              <a:t>Humanist Manifesto II on Ethics</a:t>
            </a:r>
            <a:endParaRPr lang="en-US" sz="3200" b="1" u="sng" dirty="0">
              <a:latin typeface="Times New Roman"/>
              <a:cs typeface="Times New Roman"/>
            </a:endParaRPr>
          </a:p>
        </p:txBody>
      </p:sp>
      <p:sp>
        <p:nvSpPr>
          <p:cNvPr id="3" name="Content Placeholder 2"/>
          <p:cNvSpPr>
            <a:spLocks noGrp="1"/>
          </p:cNvSpPr>
          <p:nvPr>
            <p:ph idx="1"/>
          </p:nvPr>
        </p:nvSpPr>
        <p:spPr>
          <a:xfrm>
            <a:off x="723900" y="1646239"/>
            <a:ext cx="7696200" cy="4481606"/>
          </a:xfrm>
        </p:spPr>
        <p:txBody>
          <a:bodyPr>
            <a:normAutofit/>
          </a:bodyPr>
          <a:lstStyle/>
          <a:p>
            <a:pPr marL="0" lvl="0" indent="0" defTabSz="914400">
              <a:buNone/>
            </a:pPr>
            <a:r>
              <a:rPr lang="en-US" sz="2400" b="1" u="sng" dirty="0">
                <a:solidFill>
                  <a:prstClr val="black"/>
                </a:solidFill>
                <a:latin typeface="Arial" panose="020B0604020202020204" pitchFamily="34" charset="0"/>
                <a:cs typeface="Arial" panose="020B0604020202020204" pitchFamily="34" charset="0"/>
              </a:rPr>
              <a:t>Fourth Declaration</a:t>
            </a:r>
            <a:endParaRPr lang="en-US" sz="2400" dirty="0">
              <a:solidFill>
                <a:prstClr val="black"/>
              </a:solidFill>
              <a:latin typeface="Arial" panose="020B0604020202020204" pitchFamily="34" charset="0"/>
              <a:cs typeface="Arial" panose="020B0604020202020204" pitchFamily="34" charset="0"/>
            </a:endParaRPr>
          </a:p>
          <a:p>
            <a:pPr marL="0" lvl="0" indent="0" defTabSz="914400">
              <a:buNone/>
            </a:pPr>
            <a:r>
              <a:rPr lang="en-US" sz="2400" b="1" dirty="0">
                <a:solidFill>
                  <a:prstClr val="black"/>
                </a:solidFill>
                <a:latin typeface="Arial" panose="020B0604020202020204" pitchFamily="34" charset="0"/>
                <a:cs typeface="Arial" panose="020B0604020202020204" pitchFamily="34" charset="0"/>
              </a:rPr>
              <a:t>Reason and intelligence are the most effective instruments that humankind possesses. </a:t>
            </a:r>
          </a:p>
          <a:p>
            <a:pPr marL="0" lvl="0" indent="0" defTabSz="914400">
              <a:buNone/>
            </a:pPr>
            <a:r>
              <a:rPr lang="en-US" sz="2400" b="1" dirty="0">
                <a:solidFill>
                  <a:prstClr val="black"/>
                </a:solidFill>
                <a:latin typeface="Arial" panose="020B0604020202020204" pitchFamily="34" charset="0"/>
                <a:cs typeface="Arial" panose="020B0604020202020204" pitchFamily="34" charset="0"/>
              </a:rPr>
              <a:t>… But reason must be tempered by humility, since </a:t>
            </a:r>
            <a:r>
              <a:rPr lang="en-US" sz="2400" b="1" dirty="0">
                <a:solidFill>
                  <a:srgbClr val="FF0000"/>
                </a:solidFill>
                <a:latin typeface="Arial" panose="020B0604020202020204" pitchFamily="34" charset="0"/>
                <a:cs typeface="Arial" panose="020B0604020202020204" pitchFamily="34" charset="0"/>
              </a:rPr>
              <a:t>no group has a monopoly of wisdom or virtue. </a:t>
            </a:r>
          </a:p>
          <a:p>
            <a:pPr marL="0" lvl="0" indent="0" defTabSz="914400">
              <a:buNone/>
            </a:pPr>
            <a:r>
              <a:rPr lang="en-US" sz="2400" b="1" dirty="0">
                <a:solidFill>
                  <a:prstClr val="black"/>
                </a:solidFill>
                <a:latin typeface="Arial" panose="020B0604020202020204" pitchFamily="34" charset="0"/>
                <a:cs typeface="Arial" panose="020B0604020202020204" pitchFamily="34" charset="0"/>
              </a:rPr>
              <a:t>… Yet </a:t>
            </a:r>
            <a:r>
              <a:rPr lang="en-US" sz="2400" b="1" dirty="0">
                <a:solidFill>
                  <a:srgbClr val="FF0000"/>
                </a:solidFill>
                <a:latin typeface="Arial" panose="020B0604020202020204" pitchFamily="34" charset="0"/>
                <a:cs typeface="Arial" panose="020B0604020202020204" pitchFamily="34" charset="0"/>
              </a:rPr>
              <a:t>critical intelligence</a:t>
            </a:r>
            <a:r>
              <a:rPr lang="en-US" sz="2400" b="1" dirty="0">
                <a:solidFill>
                  <a:prstClr val="black"/>
                </a:solidFill>
                <a:latin typeface="Arial" panose="020B0604020202020204" pitchFamily="34" charset="0"/>
                <a:cs typeface="Arial" panose="020B0604020202020204" pitchFamily="34" charset="0"/>
              </a:rPr>
              <a:t>, infused by a sense of human caring, </a:t>
            </a:r>
            <a:r>
              <a:rPr lang="en-US" sz="2400" b="1" dirty="0">
                <a:solidFill>
                  <a:srgbClr val="FF0000"/>
                </a:solidFill>
                <a:latin typeface="Arial" panose="020B0604020202020204" pitchFamily="34" charset="0"/>
                <a:cs typeface="Arial" panose="020B0604020202020204" pitchFamily="34" charset="0"/>
              </a:rPr>
              <a:t>is the best method that humanity has for resolving problems</a:t>
            </a:r>
            <a:r>
              <a:rPr lang="en-US" sz="2400" b="1" dirty="0">
                <a:solidFill>
                  <a:prstClr val="black"/>
                </a:solidFill>
                <a:latin typeface="Arial" panose="020B0604020202020204" pitchFamily="34" charset="0"/>
                <a:cs typeface="Arial" panose="020B0604020202020204" pitchFamily="34" charset="0"/>
              </a:rPr>
              <a:t>. </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38</a:t>
            </a:fld>
            <a:endParaRPr lang="en-US"/>
          </a:p>
        </p:txBody>
      </p:sp>
    </p:spTree>
    <p:extLst>
      <p:ext uri="{BB962C8B-B14F-4D97-AF65-F5344CB8AC3E}">
        <p14:creationId xmlns:p14="http://schemas.microsoft.com/office/powerpoint/2010/main" val="1596292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940311"/>
            <a:ext cx="7696200" cy="3990589"/>
          </a:xfrm>
        </p:spPr>
        <p:txBody>
          <a:bodyPr>
            <a:normAutofit/>
          </a:bodyPr>
          <a:lstStyle/>
          <a:p>
            <a:pPr lvl="0"/>
            <a:r>
              <a:rPr lang="en-US" sz="2400" b="1" dirty="0">
                <a:solidFill>
                  <a:prstClr val="black"/>
                </a:solidFill>
                <a:latin typeface="Arial" panose="020B0604020202020204" pitchFamily="34" charset="0"/>
                <a:cs typeface="Arial" panose="020B0604020202020204" pitchFamily="34" charset="0"/>
              </a:rPr>
              <a:t>God’s people today are not immune to sinful influences from the people around them.  God commands the same separation of his people today: “</a:t>
            </a:r>
            <a:r>
              <a:rPr lang="en-US" sz="2400" b="1" i="1" dirty="0">
                <a:solidFill>
                  <a:prstClr val="black"/>
                </a:solidFill>
                <a:latin typeface="Arial" panose="020B0604020202020204" pitchFamily="34" charset="0"/>
                <a:cs typeface="Arial" panose="020B0604020202020204" pitchFamily="34" charset="0"/>
              </a:rPr>
              <a:t>… what fellowship hath righteousness with unrighteousness?  and  what communion hath light with darkness? … Wherefore come ye out from among them, and be ye separate </a:t>
            </a:r>
            <a:r>
              <a:rPr lang="en-US" sz="2400" b="1" i="1" dirty="0" err="1">
                <a:solidFill>
                  <a:prstClr val="black"/>
                </a:solidFill>
                <a:latin typeface="Arial" panose="020B0604020202020204" pitchFamily="34" charset="0"/>
                <a:cs typeface="Arial" panose="020B0604020202020204" pitchFamily="34" charset="0"/>
              </a:rPr>
              <a:t>saith</a:t>
            </a:r>
            <a:r>
              <a:rPr lang="en-US" sz="2400" b="1" i="1" dirty="0">
                <a:solidFill>
                  <a:prstClr val="black"/>
                </a:solidFill>
                <a:latin typeface="Arial" panose="020B0604020202020204" pitchFamily="34" charset="0"/>
                <a:cs typeface="Arial" panose="020B0604020202020204" pitchFamily="34" charset="0"/>
              </a:rPr>
              <a:t> the Lord</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II Cor. 6:14 -18</a:t>
            </a:r>
            <a:r>
              <a:rPr lang="en-US" sz="2400" b="1" dirty="0">
                <a:solidFill>
                  <a:prstClr val="black"/>
                </a:solidFill>
                <a:latin typeface="Arial" panose="020B0604020202020204" pitchFamily="34" charset="0"/>
                <a:cs typeface="Arial" panose="020B0604020202020204" pitchFamily="34" charset="0"/>
              </a:rPr>
              <a:t>). </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4</a:t>
            </a:fld>
            <a:endParaRPr lang="en-US"/>
          </a:p>
        </p:txBody>
      </p:sp>
    </p:spTree>
    <p:extLst>
      <p:ext uri="{BB962C8B-B14F-4D97-AF65-F5344CB8AC3E}">
        <p14:creationId xmlns:p14="http://schemas.microsoft.com/office/powerpoint/2010/main" val="3566166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a:bodyPr>
          <a:lstStyle/>
          <a:p>
            <a:pPr lvl="0"/>
            <a:r>
              <a:rPr lang="en-US" sz="2400" b="1" dirty="0">
                <a:solidFill>
                  <a:prstClr val="black"/>
                </a:solidFill>
                <a:latin typeface="Arial" panose="020B0604020202020204" pitchFamily="34" charset="0"/>
                <a:cs typeface="Arial" panose="020B0604020202020204" pitchFamily="34" charset="0"/>
              </a:rPr>
              <a:t>The Old Testament prophets frequently    </a:t>
            </a:r>
            <a:r>
              <a:rPr lang="en-US" sz="2400" b="1" dirty="0" smtClean="0">
                <a:solidFill>
                  <a:prstClr val="black"/>
                </a:solidFill>
                <a:latin typeface="Arial" panose="020B0604020202020204" pitchFamily="34" charset="0"/>
                <a:cs typeface="Arial" panose="020B0604020202020204" pitchFamily="34" charset="0"/>
              </a:rPr>
              <a:t> pleaded  </a:t>
            </a:r>
            <a:r>
              <a:rPr lang="en-US" sz="2400" b="1" dirty="0">
                <a:solidFill>
                  <a:prstClr val="black"/>
                </a:solidFill>
                <a:latin typeface="Arial" panose="020B0604020202020204" pitchFamily="34" charset="0"/>
                <a:cs typeface="Arial" panose="020B0604020202020204" pitchFamily="34" charset="0"/>
              </a:rPr>
              <a:t>with Israel to the reject the sinful philosophies and desires of those nations around them.  </a:t>
            </a:r>
          </a:p>
          <a:p>
            <a:pPr lvl="0"/>
            <a:r>
              <a:rPr lang="en-US" sz="2400" b="1" dirty="0">
                <a:solidFill>
                  <a:prstClr val="black"/>
                </a:solidFill>
                <a:latin typeface="Arial" panose="020B0604020202020204" pitchFamily="34" charset="0"/>
                <a:cs typeface="Arial" panose="020B0604020202020204" pitchFamily="34" charset="0"/>
              </a:rPr>
              <a:t>This same message needs to be repeated over and over  again today.</a:t>
            </a:r>
          </a:p>
          <a:p>
            <a:pPr lvl="0"/>
            <a:r>
              <a:rPr lang="en-US" sz="2400" b="1" dirty="0">
                <a:solidFill>
                  <a:srgbClr val="FF0000"/>
                </a:solidFill>
                <a:latin typeface="Arial" panose="020B0604020202020204" pitchFamily="34" charset="0"/>
                <a:cs typeface="Arial" panose="020B0604020202020204" pitchFamily="34" charset="0"/>
              </a:rPr>
              <a:t>II Peter 1:4 </a:t>
            </a:r>
            <a:r>
              <a:rPr lang="en-US" sz="2400" b="1" dirty="0">
                <a:solidFill>
                  <a:prstClr val="black"/>
                </a:solidFill>
                <a:latin typeface="Arial" panose="020B0604020202020204" pitchFamily="34" charset="0"/>
                <a:cs typeface="Arial" panose="020B0604020202020204" pitchFamily="34" charset="0"/>
              </a:rPr>
              <a:t>instructs us to grow as Christians,  to develop in ourselves characteristics of God’s nature/personality so that we can be sharers or partakers of his holy character or nature.</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5</a:t>
            </a:fld>
            <a:endParaRPr lang="en-US"/>
          </a:p>
        </p:txBody>
      </p:sp>
    </p:spTree>
    <p:extLst>
      <p:ext uri="{BB962C8B-B14F-4D97-AF65-F5344CB8AC3E}">
        <p14:creationId xmlns:p14="http://schemas.microsoft.com/office/powerpoint/2010/main" val="1465234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828799"/>
            <a:ext cx="7696200" cy="4102101"/>
          </a:xfrm>
        </p:spPr>
        <p:txBody>
          <a:bodyPr>
            <a:normAutofit/>
          </a:bodyPr>
          <a:lstStyle/>
          <a:p>
            <a:pPr lvl="0"/>
            <a:r>
              <a:rPr lang="en-US" sz="2400" b="1" dirty="0">
                <a:solidFill>
                  <a:prstClr val="black"/>
                </a:solidFill>
                <a:latin typeface="Arial" panose="020B0604020202020204" pitchFamily="34" charset="0"/>
                <a:cs typeface="Arial" panose="020B0604020202020204" pitchFamily="34" charset="0"/>
              </a:rPr>
              <a:t>Since the garden of Eden, there have been   </a:t>
            </a:r>
            <a:r>
              <a:rPr lang="en-US" sz="2400" b="1" dirty="0" smtClean="0">
                <a:solidFill>
                  <a:prstClr val="black"/>
                </a:solidFill>
                <a:latin typeface="Arial" panose="020B0604020202020204" pitchFamily="34" charset="0"/>
                <a:cs typeface="Arial" panose="020B0604020202020204" pitchFamily="34" charset="0"/>
              </a:rPr>
              <a:t> false </a:t>
            </a:r>
            <a:r>
              <a:rPr lang="en-US" sz="2400" b="1" dirty="0">
                <a:solidFill>
                  <a:prstClr val="black"/>
                </a:solidFill>
                <a:latin typeface="Arial" panose="020B0604020202020204" pitchFamily="34" charset="0"/>
                <a:cs typeface="Arial" panose="020B0604020202020204" pitchFamily="34" charset="0"/>
              </a:rPr>
              <a:t>ideologies and false sources of information competing with God for the attention and obedience of men.</a:t>
            </a:r>
          </a:p>
          <a:p>
            <a:pPr lvl="0"/>
            <a:r>
              <a:rPr lang="en-US" sz="2400" b="1" dirty="0">
                <a:solidFill>
                  <a:srgbClr val="FF0000"/>
                </a:solidFill>
                <a:latin typeface="Arial" panose="020B0604020202020204" pitchFamily="34" charset="0"/>
                <a:cs typeface="Arial" panose="020B0604020202020204" pitchFamily="34" charset="0"/>
              </a:rPr>
              <a:t>Deut. 18:9 – 14 </a:t>
            </a:r>
            <a:r>
              <a:rPr lang="en-US" sz="2400" b="1" dirty="0">
                <a:solidFill>
                  <a:prstClr val="black"/>
                </a:solidFill>
                <a:latin typeface="Arial" panose="020B0604020202020204" pitchFamily="34" charset="0"/>
                <a:cs typeface="Arial" panose="020B0604020202020204" pitchFamily="34" charset="0"/>
              </a:rPr>
              <a:t>specifically addresses this subject.</a:t>
            </a:r>
          </a:p>
          <a:p>
            <a:pPr lvl="1"/>
            <a:r>
              <a:rPr lang="en-US" sz="2400" b="1" dirty="0">
                <a:solidFill>
                  <a:prstClr val="black"/>
                </a:solidFill>
                <a:latin typeface="Arial" panose="020B0604020202020204" pitchFamily="34" charset="0"/>
                <a:cs typeface="Arial" panose="020B0604020202020204" pitchFamily="34" charset="0"/>
              </a:rPr>
              <a:t>The children of Israel were not to learn to do after the abominations of the Canaanite nations whose land they were to conquer and possess. </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6</a:t>
            </a:fld>
            <a:endParaRPr lang="en-US"/>
          </a:p>
        </p:txBody>
      </p:sp>
    </p:spTree>
    <p:extLst>
      <p:ext uri="{BB962C8B-B14F-4D97-AF65-F5344CB8AC3E}">
        <p14:creationId xmlns:p14="http://schemas.microsoft.com/office/powerpoint/2010/main" val="2746542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842448"/>
            <a:ext cx="7696200" cy="4653886"/>
          </a:xfrm>
        </p:spPr>
        <p:txBody>
          <a:bodyPr>
            <a:normAutofit/>
          </a:bodyPr>
          <a:lstStyle/>
          <a:p>
            <a:pPr marL="0" lvl="0" indent="0">
              <a:buNone/>
            </a:pPr>
            <a:r>
              <a:rPr lang="en-US" sz="2200" b="1" dirty="0">
                <a:solidFill>
                  <a:srgbClr val="FF0000"/>
                </a:solidFill>
                <a:latin typeface="Arial" panose="020B0604020202020204" pitchFamily="34" charset="0"/>
                <a:cs typeface="Arial" panose="020B0604020202020204" pitchFamily="34" charset="0"/>
              </a:rPr>
              <a:t>Deut. 18:9 – 14 </a:t>
            </a:r>
            <a:r>
              <a:rPr lang="en-US" sz="2200" b="1" dirty="0">
                <a:solidFill>
                  <a:prstClr val="black"/>
                </a:solidFill>
                <a:latin typeface="Arial" panose="020B0604020202020204" pitchFamily="34" charset="0"/>
                <a:cs typeface="Arial" panose="020B0604020202020204" pitchFamily="34" charset="0"/>
              </a:rPr>
              <a:t>specifically addresses this subject.</a:t>
            </a:r>
          </a:p>
          <a:p>
            <a:pPr marL="349250" lvl="1" indent="-342900"/>
            <a:r>
              <a:rPr lang="en-US" sz="2200" b="1" dirty="0">
                <a:solidFill>
                  <a:prstClr val="black"/>
                </a:solidFill>
                <a:latin typeface="Arial" panose="020B0604020202020204" pitchFamily="34" charset="0"/>
                <a:cs typeface="Arial" panose="020B0604020202020204" pitchFamily="34" charset="0"/>
              </a:rPr>
              <a:t>Nine specific sins of the Canaanites were listed which the children of Israel were to avoid:</a:t>
            </a:r>
          </a:p>
          <a:p>
            <a:pPr marL="682625" lvl="2" indent="-341313">
              <a:buFont typeface="+mj-lt"/>
              <a:buAutoNum type="arabicPeriod"/>
            </a:pPr>
            <a:r>
              <a:rPr lang="en-US" sz="2200" b="1" dirty="0">
                <a:solidFill>
                  <a:prstClr val="black"/>
                </a:solidFill>
                <a:latin typeface="Arial" panose="020B0604020202020204" pitchFamily="34" charset="0"/>
                <a:cs typeface="Arial" panose="020B0604020202020204" pitchFamily="34" charset="0"/>
              </a:rPr>
              <a:t>Passing their children through the </a:t>
            </a:r>
            <a:r>
              <a:rPr lang="en-US" sz="2200" b="1" dirty="0" smtClean="0">
                <a:solidFill>
                  <a:prstClr val="black"/>
                </a:solidFill>
                <a:latin typeface="Arial" panose="020B0604020202020204" pitchFamily="34" charset="0"/>
                <a:cs typeface="Arial" panose="020B0604020202020204" pitchFamily="34" charset="0"/>
              </a:rPr>
              <a:t>fire (</a:t>
            </a:r>
            <a:r>
              <a:rPr lang="en-US" sz="2200" b="1" i="1" dirty="0" smtClean="0">
                <a:solidFill>
                  <a:prstClr val="black"/>
                </a:solidFill>
                <a:latin typeface="Arial" panose="020B0604020202020204" pitchFamily="34" charset="0"/>
                <a:cs typeface="Arial" panose="020B0604020202020204" pitchFamily="34" charset="0"/>
              </a:rPr>
              <a:t>to obtain an oracle from a god</a:t>
            </a:r>
            <a:r>
              <a:rPr lang="en-US" sz="2200" b="1" dirty="0" smtClean="0">
                <a:solidFill>
                  <a:prstClr val="black"/>
                </a:solidFill>
                <a:latin typeface="Arial" panose="020B0604020202020204" pitchFamily="34" charset="0"/>
                <a:cs typeface="Arial" panose="020B0604020202020204" pitchFamily="34" charset="0"/>
              </a:rPr>
              <a:t>);</a:t>
            </a:r>
            <a:endParaRPr lang="en-US" sz="2200" b="1" dirty="0">
              <a:solidFill>
                <a:prstClr val="black"/>
              </a:solidFill>
              <a:latin typeface="Arial" panose="020B0604020202020204" pitchFamily="34" charset="0"/>
              <a:cs typeface="Arial" panose="020B0604020202020204" pitchFamily="34" charset="0"/>
            </a:endParaRPr>
          </a:p>
          <a:p>
            <a:pPr marL="682625" lvl="2" indent="-341313">
              <a:buFont typeface="+mj-lt"/>
              <a:buAutoNum type="arabicPeriod"/>
            </a:pPr>
            <a:r>
              <a:rPr lang="en-US" sz="2200" b="1" dirty="0">
                <a:solidFill>
                  <a:prstClr val="black"/>
                </a:solidFill>
                <a:latin typeface="Arial" panose="020B0604020202020204" pitchFamily="34" charset="0"/>
                <a:cs typeface="Arial" panose="020B0604020202020204" pitchFamily="34" charset="0"/>
              </a:rPr>
              <a:t>Using </a:t>
            </a:r>
            <a:r>
              <a:rPr lang="en-US" sz="2200" b="1" dirty="0" smtClean="0">
                <a:solidFill>
                  <a:prstClr val="black"/>
                </a:solidFill>
                <a:latin typeface="Arial" panose="020B0604020202020204" pitchFamily="34" charset="0"/>
                <a:cs typeface="Arial" panose="020B0604020202020204" pitchFamily="34" charset="0"/>
              </a:rPr>
              <a:t>divination (</a:t>
            </a:r>
            <a:r>
              <a:rPr lang="en-US" sz="2200" b="1" i="1" dirty="0" smtClean="0">
                <a:solidFill>
                  <a:prstClr val="black"/>
                </a:solidFill>
                <a:latin typeface="Arial" panose="020B0604020202020204" pitchFamily="34" charset="0"/>
                <a:cs typeface="Arial" panose="020B0604020202020204" pitchFamily="34" charset="0"/>
              </a:rPr>
              <a:t>finding out what is the will of a god, what the course of future events will be and whether they concern an individual or a people</a:t>
            </a:r>
            <a:r>
              <a:rPr lang="en-US" sz="2200" b="1" dirty="0" smtClean="0">
                <a:solidFill>
                  <a:prstClr val="black"/>
                </a:solidFill>
                <a:latin typeface="Arial" panose="020B0604020202020204" pitchFamily="34" charset="0"/>
                <a:cs typeface="Arial" panose="020B0604020202020204" pitchFamily="34" charset="0"/>
              </a:rPr>
              <a:t>);</a:t>
            </a:r>
          </a:p>
          <a:p>
            <a:pPr marL="682625" lvl="2" indent="-341313">
              <a:buFont typeface="+mj-lt"/>
              <a:buAutoNum type="arabicPeriod"/>
            </a:pPr>
            <a:r>
              <a:rPr lang="en-US" sz="2200" b="1" dirty="0" smtClean="0">
                <a:solidFill>
                  <a:prstClr val="black"/>
                </a:solidFill>
                <a:latin typeface="Arial" panose="020B0604020202020204" pitchFamily="34" charset="0"/>
                <a:cs typeface="Arial" panose="020B0604020202020204" pitchFamily="34" charset="0"/>
              </a:rPr>
              <a:t>Observing </a:t>
            </a:r>
            <a:r>
              <a:rPr lang="en-US" sz="2200" b="1" dirty="0">
                <a:solidFill>
                  <a:prstClr val="black"/>
                </a:solidFill>
                <a:latin typeface="Arial" panose="020B0604020202020204" pitchFamily="34" charset="0"/>
                <a:cs typeface="Arial" panose="020B0604020202020204" pitchFamily="34" charset="0"/>
              </a:rPr>
              <a:t>times (</a:t>
            </a:r>
            <a:r>
              <a:rPr lang="en-US" sz="2200" b="1" i="1" dirty="0">
                <a:solidFill>
                  <a:prstClr val="black"/>
                </a:solidFill>
                <a:latin typeface="Arial" panose="020B0604020202020204" pitchFamily="34" charset="0"/>
                <a:cs typeface="Arial" panose="020B0604020202020204" pitchFamily="34" charset="0"/>
              </a:rPr>
              <a:t>using augury, includes astrology</a:t>
            </a:r>
            <a:r>
              <a:rPr lang="en-US" sz="2200" b="1" dirty="0" smtClean="0">
                <a:solidFill>
                  <a:prstClr val="black"/>
                </a:solidFill>
                <a:latin typeface="Arial" panose="020B0604020202020204" pitchFamily="34" charset="0"/>
                <a:cs typeface="Arial" panose="020B0604020202020204" pitchFamily="34" charset="0"/>
              </a:rPr>
              <a:t>);</a:t>
            </a:r>
          </a:p>
          <a:p>
            <a:pPr marL="682625" lvl="2" indent="-341313">
              <a:buFont typeface="+mj-lt"/>
              <a:buAutoNum type="arabicPeriod"/>
            </a:pPr>
            <a:r>
              <a:rPr lang="en-US" sz="2200" b="1" dirty="0" smtClean="0">
                <a:solidFill>
                  <a:prstClr val="black"/>
                </a:solidFill>
                <a:latin typeface="Arial" panose="020B0604020202020204" pitchFamily="34" charset="0"/>
                <a:cs typeface="Arial" panose="020B0604020202020204" pitchFamily="34" charset="0"/>
              </a:rPr>
              <a:t>Using enchantments;</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7</a:t>
            </a:fld>
            <a:endParaRPr lang="en-US"/>
          </a:p>
        </p:txBody>
      </p:sp>
    </p:spTree>
    <p:extLst>
      <p:ext uri="{BB962C8B-B14F-4D97-AF65-F5344CB8AC3E}">
        <p14:creationId xmlns:p14="http://schemas.microsoft.com/office/powerpoint/2010/main" val="972540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951630"/>
            <a:ext cx="7696200" cy="4285397"/>
          </a:xfrm>
        </p:spPr>
        <p:txBody>
          <a:bodyPr>
            <a:normAutofit/>
          </a:bodyPr>
          <a:lstStyle/>
          <a:p>
            <a:pPr marL="0" lvl="0" indent="0">
              <a:buNone/>
            </a:pPr>
            <a:r>
              <a:rPr lang="en-US" sz="2400" b="1" dirty="0">
                <a:solidFill>
                  <a:srgbClr val="FF0000"/>
                </a:solidFill>
                <a:latin typeface="Arial" panose="020B0604020202020204" pitchFamily="34" charset="0"/>
                <a:cs typeface="Arial" panose="020B0604020202020204" pitchFamily="34" charset="0"/>
              </a:rPr>
              <a:t>Deut. 18:9 – 14 </a:t>
            </a:r>
            <a:r>
              <a:rPr lang="en-US" sz="2400" b="1" dirty="0">
                <a:solidFill>
                  <a:prstClr val="black"/>
                </a:solidFill>
                <a:latin typeface="Arial" panose="020B0604020202020204" pitchFamily="34" charset="0"/>
                <a:cs typeface="Arial" panose="020B0604020202020204" pitchFamily="34" charset="0"/>
              </a:rPr>
              <a:t>specifically addresses this subject.</a:t>
            </a:r>
          </a:p>
          <a:p>
            <a:pPr marL="349250" lvl="1" indent="-342900"/>
            <a:r>
              <a:rPr lang="en-US" sz="2400" b="1" dirty="0">
                <a:solidFill>
                  <a:prstClr val="black"/>
                </a:solidFill>
                <a:latin typeface="Arial" panose="020B0604020202020204" pitchFamily="34" charset="0"/>
                <a:cs typeface="Arial" panose="020B0604020202020204" pitchFamily="34" charset="0"/>
              </a:rPr>
              <a:t>Nine specific sins of the Canaanites were listed which the children of Israel were to avoid:</a:t>
            </a:r>
          </a:p>
          <a:p>
            <a:pPr marL="798512" lvl="2" indent="-457200">
              <a:buAutoNum type="arabicPeriod" startAt="5"/>
            </a:pPr>
            <a:r>
              <a:rPr lang="en-US" b="1" dirty="0" smtClean="0">
                <a:solidFill>
                  <a:prstClr val="black"/>
                </a:solidFill>
                <a:latin typeface="Arial" panose="020B0604020202020204" pitchFamily="34" charset="0"/>
                <a:cs typeface="Arial" panose="020B0604020202020204" pitchFamily="34" charset="0"/>
              </a:rPr>
              <a:t>Witchcraft </a:t>
            </a:r>
            <a:r>
              <a:rPr lang="en-US" b="1" dirty="0">
                <a:solidFill>
                  <a:prstClr val="black"/>
                </a:solidFill>
                <a:latin typeface="Arial" panose="020B0604020202020204" pitchFamily="34" charset="0"/>
                <a:cs typeface="Arial" panose="020B0604020202020204" pitchFamily="34" charset="0"/>
              </a:rPr>
              <a:t>(</a:t>
            </a:r>
            <a:r>
              <a:rPr lang="en-US" b="1" i="1" dirty="0">
                <a:solidFill>
                  <a:prstClr val="black"/>
                </a:solidFill>
                <a:latin typeface="Arial" panose="020B0604020202020204" pitchFamily="34" charset="0"/>
                <a:cs typeface="Arial" panose="020B0604020202020204" pitchFamily="34" charset="0"/>
              </a:rPr>
              <a:t>sorceries, magicians</a:t>
            </a:r>
            <a:r>
              <a:rPr lang="en-US" b="1" dirty="0" smtClean="0">
                <a:solidFill>
                  <a:prstClr val="black"/>
                </a:solidFill>
                <a:latin typeface="Arial" panose="020B0604020202020204" pitchFamily="34" charset="0"/>
                <a:cs typeface="Arial" panose="020B0604020202020204" pitchFamily="34" charset="0"/>
              </a:rPr>
              <a:t>);</a:t>
            </a:r>
          </a:p>
          <a:p>
            <a:pPr marL="798512" lvl="2" indent="-457200">
              <a:buAutoNum type="arabicPeriod" startAt="5"/>
            </a:pPr>
            <a:r>
              <a:rPr lang="en-US" b="1" dirty="0" smtClean="0">
                <a:solidFill>
                  <a:prstClr val="black"/>
                </a:solidFill>
                <a:latin typeface="Arial" panose="020B0604020202020204" pitchFamily="34" charset="0"/>
                <a:cs typeface="Arial" panose="020B0604020202020204" pitchFamily="34" charset="0"/>
              </a:rPr>
              <a:t>Using </a:t>
            </a:r>
            <a:r>
              <a:rPr lang="en-US" b="1" dirty="0">
                <a:solidFill>
                  <a:prstClr val="black"/>
                </a:solidFill>
                <a:latin typeface="Arial" panose="020B0604020202020204" pitchFamily="34" charset="0"/>
                <a:cs typeface="Arial" panose="020B0604020202020204" pitchFamily="34" charset="0"/>
              </a:rPr>
              <a:t>charms (incantations</a:t>
            </a:r>
            <a:r>
              <a:rPr lang="en-US" b="1" dirty="0" smtClean="0">
                <a:solidFill>
                  <a:prstClr val="black"/>
                </a:solidFill>
                <a:latin typeface="Arial" panose="020B0604020202020204" pitchFamily="34" charset="0"/>
                <a:cs typeface="Arial" panose="020B0604020202020204" pitchFamily="34" charset="0"/>
              </a:rPr>
              <a:t>);</a:t>
            </a:r>
          </a:p>
          <a:p>
            <a:pPr marL="798512" lvl="2" indent="-457200">
              <a:buAutoNum type="arabicPeriod" startAt="5"/>
            </a:pPr>
            <a:r>
              <a:rPr lang="en-US" b="1" dirty="0" smtClean="0">
                <a:solidFill>
                  <a:prstClr val="black"/>
                </a:solidFill>
                <a:latin typeface="Arial" panose="020B0604020202020204" pitchFamily="34" charset="0"/>
                <a:cs typeface="Arial" panose="020B0604020202020204" pitchFamily="34" charset="0"/>
              </a:rPr>
              <a:t>Consulting </a:t>
            </a:r>
            <a:r>
              <a:rPr lang="en-US" b="1" dirty="0">
                <a:solidFill>
                  <a:prstClr val="black"/>
                </a:solidFill>
                <a:latin typeface="Arial" panose="020B0604020202020204" pitchFamily="34" charset="0"/>
                <a:cs typeface="Arial" panose="020B0604020202020204" pitchFamily="34" charset="0"/>
              </a:rPr>
              <a:t>with familiar </a:t>
            </a:r>
            <a:r>
              <a:rPr lang="en-US" b="1" dirty="0" smtClean="0">
                <a:solidFill>
                  <a:prstClr val="black"/>
                </a:solidFill>
                <a:latin typeface="Arial" panose="020B0604020202020204" pitchFamily="34" charset="0"/>
                <a:cs typeface="Arial" panose="020B0604020202020204" pitchFamily="34" charset="0"/>
              </a:rPr>
              <a:t>spirits;</a:t>
            </a:r>
          </a:p>
          <a:p>
            <a:pPr marL="798512" lvl="2" indent="-457200">
              <a:buAutoNum type="arabicPeriod" startAt="5"/>
            </a:pPr>
            <a:r>
              <a:rPr lang="en-US" b="1" dirty="0" smtClean="0">
                <a:solidFill>
                  <a:prstClr val="black"/>
                </a:solidFill>
                <a:latin typeface="Arial" panose="020B0604020202020204" pitchFamily="34" charset="0"/>
                <a:cs typeface="Arial" panose="020B0604020202020204" pitchFamily="34" charset="0"/>
              </a:rPr>
              <a:t>Wizardry</a:t>
            </a:r>
            <a:r>
              <a:rPr lang="en-US" b="1" dirty="0">
                <a:solidFill>
                  <a:prstClr val="black"/>
                </a:solidFill>
                <a:latin typeface="Arial" panose="020B0604020202020204" pitchFamily="34" charset="0"/>
                <a:cs typeface="Arial" panose="020B0604020202020204" pitchFamily="34" charset="0"/>
              </a:rPr>
              <a:t>; and </a:t>
            </a:r>
            <a:endParaRPr lang="en-US" b="1" dirty="0" smtClean="0">
              <a:solidFill>
                <a:prstClr val="black"/>
              </a:solidFill>
              <a:latin typeface="Arial" panose="020B0604020202020204" pitchFamily="34" charset="0"/>
              <a:cs typeface="Arial" panose="020B0604020202020204" pitchFamily="34" charset="0"/>
            </a:endParaRPr>
          </a:p>
          <a:p>
            <a:pPr marL="798512" lvl="2" indent="-457200">
              <a:buAutoNum type="arabicPeriod" startAt="5"/>
            </a:pPr>
            <a:r>
              <a:rPr lang="en-US" b="1" dirty="0" smtClean="0">
                <a:solidFill>
                  <a:prstClr val="black"/>
                </a:solidFill>
                <a:latin typeface="Arial" panose="020B0604020202020204" pitchFamily="34" charset="0"/>
                <a:cs typeface="Arial" panose="020B0604020202020204" pitchFamily="34" charset="0"/>
              </a:rPr>
              <a:t>Necromancy </a:t>
            </a:r>
            <a:r>
              <a:rPr lang="en-US" b="1" dirty="0">
                <a:solidFill>
                  <a:prstClr val="black"/>
                </a:solidFill>
                <a:latin typeface="Arial" panose="020B0604020202020204" pitchFamily="34" charset="0"/>
                <a:cs typeface="Arial" panose="020B0604020202020204" pitchFamily="34" charset="0"/>
              </a:rPr>
              <a:t>(pretended communication with the spirits of the dead).</a:t>
            </a: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8</a:t>
            </a:fld>
            <a:endParaRPr lang="en-US"/>
          </a:p>
        </p:txBody>
      </p:sp>
    </p:spTree>
    <p:extLst>
      <p:ext uri="{BB962C8B-B14F-4D97-AF65-F5344CB8AC3E}">
        <p14:creationId xmlns:p14="http://schemas.microsoft.com/office/powerpoint/2010/main" val="446430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_TEXT-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22300" y="622300"/>
            <a:ext cx="7886700" cy="1023938"/>
          </a:xfrm>
        </p:spPr>
        <p:txBody>
          <a:bodyPr>
            <a:normAutofit/>
          </a:bodyPr>
          <a:lstStyle/>
          <a:p>
            <a:r>
              <a:rPr lang="en-US" sz="3200" b="1" u="sng" dirty="0">
                <a:solidFill>
                  <a:prstClr val="black"/>
                </a:solidFill>
                <a:latin typeface="Arial" panose="020B0604020202020204" pitchFamily="34" charset="0"/>
                <a:cs typeface="Arial" panose="020B0604020202020204" pitchFamily="34" charset="0"/>
              </a:rPr>
              <a:t>INTRODUCTION</a:t>
            </a:r>
            <a:endParaRPr lang="en-US" sz="3200" b="1" u="sng" dirty="0">
              <a:latin typeface="Times New Roman"/>
              <a:cs typeface="Times New Roman"/>
            </a:endParaRPr>
          </a:p>
        </p:txBody>
      </p:sp>
      <p:sp>
        <p:nvSpPr>
          <p:cNvPr id="3" name="Content Placeholder 2"/>
          <p:cNvSpPr>
            <a:spLocks noGrp="1"/>
          </p:cNvSpPr>
          <p:nvPr>
            <p:ph idx="1"/>
          </p:nvPr>
        </p:nvSpPr>
        <p:spPr>
          <a:xfrm>
            <a:off x="723900" y="1841499"/>
            <a:ext cx="7696200" cy="4089401"/>
          </a:xfrm>
        </p:spPr>
        <p:txBody>
          <a:bodyPr>
            <a:normAutofit lnSpcReduction="10000"/>
          </a:bodyPr>
          <a:lstStyle/>
          <a:p>
            <a:pPr lvl="0"/>
            <a:r>
              <a:rPr lang="en-US" sz="2200" b="1" dirty="0">
                <a:solidFill>
                  <a:prstClr val="black"/>
                </a:solidFill>
                <a:latin typeface="Arial" panose="020B0604020202020204" pitchFamily="34" charset="0"/>
                <a:cs typeface="Arial" panose="020B0604020202020204" pitchFamily="34" charset="0"/>
              </a:rPr>
              <a:t>All nine of these sins were heathen practices for obtaining (1) information about the future, (2) advice on how to conduct one’s life, or (3) aid in making personal decisions.</a:t>
            </a:r>
          </a:p>
          <a:p>
            <a:pPr lvl="1"/>
            <a:r>
              <a:rPr lang="en-US" sz="1900" b="1" dirty="0">
                <a:solidFill>
                  <a:prstClr val="black"/>
                </a:solidFill>
                <a:latin typeface="Arial" panose="020B0604020202020204" pitchFamily="34" charset="0"/>
                <a:cs typeface="Arial" panose="020B0604020202020204" pitchFamily="34" charset="0"/>
              </a:rPr>
              <a:t>Note that these heathen sources of information were from claimed spiritual sources or from the observation of certain physical phenomena.</a:t>
            </a:r>
          </a:p>
          <a:p>
            <a:pPr lvl="0"/>
            <a:r>
              <a:rPr lang="en-US" sz="2200" b="1" dirty="0">
                <a:solidFill>
                  <a:prstClr val="black"/>
                </a:solidFill>
                <a:latin typeface="Arial" panose="020B0604020202020204" pitchFamily="34" charset="0"/>
                <a:cs typeface="Arial" panose="020B0604020202020204" pitchFamily="34" charset="0"/>
              </a:rPr>
              <a:t>Regarding these false methods of acquiring information and advice, </a:t>
            </a:r>
            <a:r>
              <a:rPr lang="en-US" sz="2200" b="1" dirty="0">
                <a:solidFill>
                  <a:srgbClr val="FF0000"/>
                </a:solidFill>
                <a:latin typeface="Arial" panose="020B0604020202020204" pitchFamily="34" charset="0"/>
                <a:cs typeface="Arial" panose="020B0604020202020204" pitchFamily="34" charset="0"/>
              </a:rPr>
              <a:t>Deut. 18:14 </a:t>
            </a:r>
            <a:r>
              <a:rPr lang="en-US" sz="2200" b="1" dirty="0">
                <a:solidFill>
                  <a:prstClr val="black"/>
                </a:solidFill>
                <a:latin typeface="Arial" panose="020B0604020202020204" pitchFamily="34" charset="0"/>
                <a:cs typeface="Arial" panose="020B0604020202020204" pitchFamily="34" charset="0"/>
              </a:rPr>
              <a:t>states: “</a:t>
            </a:r>
            <a:r>
              <a:rPr lang="en-US" sz="2200" b="1" i="1" dirty="0">
                <a:solidFill>
                  <a:prstClr val="black"/>
                </a:solidFill>
                <a:latin typeface="Arial" panose="020B0604020202020204" pitchFamily="34" charset="0"/>
                <a:cs typeface="Arial" panose="020B0604020202020204" pitchFamily="34" charset="0"/>
              </a:rPr>
              <a:t>For these nations which thou shalt </a:t>
            </a:r>
            <a:r>
              <a:rPr lang="en-US" sz="2200" b="1" i="1" dirty="0" smtClean="0">
                <a:solidFill>
                  <a:prstClr val="black"/>
                </a:solidFill>
                <a:latin typeface="Arial" panose="020B0604020202020204" pitchFamily="34" charset="0"/>
                <a:cs typeface="Arial" panose="020B0604020202020204" pitchFamily="34" charset="0"/>
              </a:rPr>
              <a:t>possess</a:t>
            </a:r>
            <a:r>
              <a:rPr lang="en-US" sz="2200" b="1" i="1" dirty="0">
                <a:solidFill>
                  <a:prstClr val="black"/>
                </a:solidFill>
                <a:latin typeface="Arial" panose="020B0604020202020204" pitchFamily="34" charset="0"/>
                <a:cs typeface="Arial" panose="020B0604020202020204" pitchFamily="34" charset="0"/>
              </a:rPr>
              <a:t>, hearkened unto observers of times, and unto diviners; </a:t>
            </a:r>
            <a:r>
              <a:rPr lang="en-US" sz="2200" b="1" i="1" dirty="0">
                <a:solidFill>
                  <a:srgbClr val="FF0000"/>
                </a:solidFill>
                <a:latin typeface="Arial" panose="020B0604020202020204" pitchFamily="34" charset="0"/>
                <a:cs typeface="Arial" panose="020B0604020202020204" pitchFamily="34" charset="0"/>
              </a:rPr>
              <a:t>but as for thee, the LORD thy God hat not suffered thee so to do</a:t>
            </a:r>
            <a:r>
              <a:rPr lang="en-US" sz="2200" b="1" i="1" dirty="0">
                <a:solidFill>
                  <a:prstClr val="black"/>
                </a:solidFill>
                <a:latin typeface="Arial" panose="020B0604020202020204" pitchFamily="34" charset="0"/>
                <a:cs typeface="Arial" panose="020B0604020202020204" pitchFamily="34" charset="0"/>
              </a:rPr>
              <a:t>.”</a:t>
            </a:r>
            <a:endParaRPr lang="en-US" sz="1900" b="1" dirty="0">
              <a:solidFill>
                <a:prstClr val="black"/>
              </a:solidFill>
              <a:latin typeface="Arial" panose="020B0604020202020204" pitchFamily="34" charset="0"/>
              <a:cs typeface="Arial" panose="020B0604020202020204" pitchFamily="34" charset="0"/>
            </a:endParaRPr>
          </a:p>
          <a:p>
            <a:pPr marL="0" indent="0">
              <a:buNone/>
            </a:pP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6E4B4328-5D43-D644-A100-6636F97200BA}" type="slidenum">
              <a:rPr lang="en-US" smtClean="0"/>
              <a:t>9</a:t>
            </a:fld>
            <a:endParaRPr lang="en-US"/>
          </a:p>
        </p:txBody>
      </p:sp>
    </p:spTree>
    <p:extLst>
      <p:ext uri="{BB962C8B-B14F-4D97-AF65-F5344CB8AC3E}">
        <p14:creationId xmlns:p14="http://schemas.microsoft.com/office/powerpoint/2010/main" val="4119525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3256</Words>
  <Application>Microsoft Office PowerPoint</Application>
  <PresentationFormat>On-screen Show (4:3)</PresentationFormat>
  <Paragraphs>289</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Lesson 1: OUTLINE</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CURRENT MAJOR IDEOLOGIES OR WORLDVIEWS COMPETING FOR THE MINDS OF MEN </vt:lpstr>
      <vt:lpstr>CURRENT MAJOR IDEOLOGIES OR WORLDVIEWS COMPETING FOR THE MINDS OF MEN </vt:lpstr>
      <vt:lpstr>CURRENT MAJOR IDEOLOGIES OR WORLDVIEWS COMPETING FOR THE MINDS OF MEN </vt:lpstr>
      <vt:lpstr>PowerPoint Presentation</vt:lpstr>
      <vt:lpstr>LEARNING OBJECTIVES FOR THIS SERIES of LESSONS</vt:lpstr>
      <vt:lpstr>What is Secular Humanism?</vt:lpstr>
      <vt:lpstr>What is a Secular Humanist Worldview?</vt:lpstr>
      <vt:lpstr>What does a Secular Humanist Worldview Look Like?</vt:lpstr>
      <vt:lpstr>What does a Secular Humanist Worldview Look Like?</vt:lpstr>
      <vt:lpstr>What does a Secular Humanist Worldview Look Like?</vt:lpstr>
      <vt:lpstr>Secular Humanism from a Biblical Perspective</vt:lpstr>
      <vt:lpstr>Approach for this Study</vt:lpstr>
      <vt:lpstr>Approach for this Study</vt:lpstr>
      <vt:lpstr>Approach for this Study</vt:lpstr>
      <vt:lpstr>Approach for this Study</vt:lpstr>
      <vt:lpstr>Approach for this Study</vt:lpstr>
      <vt:lpstr>What does a Secular Humanist Worldview Look Like?</vt:lpstr>
      <vt:lpstr>What does a Secular Humanist Worldview Look Like?</vt:lpstr>
      <vt:lpstr>What does a Secular Humanist Worldview Look Like?</vt:lpstr>
      <vt:lpstr>Humanist Manifesto II on Religion</vt:lpstr>
      <vt:lpstr>Humanist Manifesto II on Religion</vt:lpstr>
      <vt:lpstr>Humanist Manifesto II on Religion</vt:lpstr>
      <vt:lpstr>Humanist Manifesto II on Religion</vt:lpstr>
      <vt:lpstr>Humanist Manifesto II on Ethics</vt:lpstr>
      <vt:lpstr>Humanist Manifesto II on Ethics</vt:lpstr>
      <vt:lpstr>Humanist Manifesto II on Ethics</vt:lpstr>
    </vt:vector>
  </TitlesOfParts>
  <Company>ATrueCreation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Tommie Washington</dc:creator>
  <cp:lastModifiedBy>Thompson, Rocky H</cp:lastModifiedBy>
  <cp:revision>46</cp:revision>
  <cp:lastPrinted>2017-09-01T01:59:59Z</cp:lastPrinted>
  <dcterms:created xsi:type="dcterms:W3CDTF">2017-07-14T15:35:13Z</dcterms:created>
  <dcterms:modified xsi:type="dcterms:W3CDTF">2017-09-01T13:23:23Z</dcterms:modified>
</cp:coreProperties>
</file>